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DM Sans" pitchFamily="2" charset="0"/>
      <p:regular r:id="rId28"/>
      <p:bold r:id="rId29"/>
      <p:boldItalic r:id="rId30"/>
    </p:embeddedFont>
    <p:embeddedFont>
      <p:font typeface="Inter" panose="020B0604020202020204" charset="0"/>
      <p:regular r:id="rId31"/>
      <p:bold r:id="rId32"/>
    </p:embeddedFont>
    <p:embeddedFont>
      <p:font typeface="Lato" panose="020F0502020204030203" pitchFamily="34" charset="0"/>
      <p:regular r:id="rId33"/>
      <p:bold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yd4Sh2D4QQIQS776AATdFIOg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902"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agolum Osasah" userId="0f290b2d69279838" providerId="LiveId" clId="{FA5B2641-40CF-4C14-9F50-DA9B7E5ACB21}"/>
    <pc:docChg chg="modSld">
      <pc:chgData name="Chinagolum Osasah" userId="0f290b2d69279838" providerId="LiveId" clId="{FA5B2641-40CF-4C14-9F50-DA9B7E5ACB21}" dt="2023-11-01T22:53:57.429" v="2" actId="1076"/>
      <pc:docMkLst>
        <pc:docMk/>
      </pc:docMkLst>
      <pc:sldChg chg="modSp mod">
        <pc:chgData name="Chinagolum Osasah" userId="0f290b2d69279838" providerId="LiveId" clId="{FA5B2641-40CF-4C14-9F50-DA9B7E5ACB21}" dt="2023-11-01T22:53:57.429" v="2" actId="1076"/>
        <pc:sldMkLst>
          <pc:docMk/>
          <pc:sldMk cId="0" sldId="273"/>
        </pc:sldMkLst>
        <pc:spChg chg="mod">
          <ac:chgData name="Chinagolum Osasah" userId="0f290b2d69279838" providerId="LiveId" clId="{FA5B2641-40CF-4C14-9F50-DA9B7E5ACB21}" dt="2023-11-01T22:53:57.429" v="2" actId="1076"/>
          <ac:spMkLst>
            <pc:docMk/>
            <pc:sldMk cId="0" sldId="273"/>
            <ac:spMk id="486" creationId="{00000000-0000-0000-0000-000000000000}"/>
          </ac:spMkLst>
        </pc:spChg>
        <pc:grpChg chg="mod">
          <ac:chgData name="Chinagolum Osasah" userId="0f290b2d69279838" providerId="LiveId" clId="{FA5B2641-40CF-4C14-9F50-DA9B7E5ACB21}" dt="2023-11-01T22:53:51.830" v="1" actId="14100"/>
          <ac:grpSpMkLst>
            <pc:docMk/>
            <pc:sldMk cId="0" sldId="273"/>
            <ac:grpSpMk id="484"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92f2399b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92f2399bf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92f2399bf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292f2399bf6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cd446e0e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25cd446e0e9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2f2399bf6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292f2399bf6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a:spLocks noGrp="1"/>
          </p:cNvSpPr>
          <p:nvPr>
            <p:ph type="pic" idx="2"/>
          </p:nvPr>
        </p:nvSpPr>
        <p:spPr>
          <a:xfrm>
            <a:off x="1792288" y="612775"/>
            <a:ext cx="5486400" cy="4114800"/>
          </a:xfrm>
          <a:prstGeom prst="rect">
            <a:avLst/>
          </a:prstGeom>
          <a:noFill/>
          <a:ln>
            <a:noFill/>
          </a:ln>
        </p:spPr>
      </p:sp>
      <p:sp>
        <p:nvSpPr>
          <p:cNvPr id="64" name="Google Shape;64;p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jpg"/><Relationship Id="rId11" Type="http://schemas.openxmlformats.org/officeDocument/2006/relationships/image" Target="../media/image7.png"/><Relationship Id="rId5" Type="http://schemas.openxmlformats.org/officeDocument/2006/relationships/image" Target="../media/image22.jpg"/><Relationship Id="rId10" Type="http://schemas.openxmlformats.org/officeDocument/2006/relationships/image" Target="../media/image17.pn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4060344" y="-2774580"/>
            <a:ext cx="22635228" cy="15094868"/>
          </a:xfrm>
          <a:custGeom>
            <a:avLst/>
            <a:gdLst/>
            <a:ahLst/>
            <a:cxnLst/>
            <a:rect l="l" t="t" r="r" b="b"/>
            <a:pathLst>
              <a:path w="22635228" h="15094868" extrusionOk="0">
                <a:moveTo>
                  <a:pt x="0" y="0"/>
                </a:moveTo>
                <a:lnTo>
                  <a:pt x="22635229" y="0"/>
                </a:lnTo>
                <a:lnTo>
                  <a:pt x="22635229" y="15094868"/>
                </a:lnTo>
                <a:lnTo>
                  <a:pt x="0" y="15094868"/>
                </a:lnTo>
                <a:lnTo>
                  <a:pt x="0" y="0"/>
                </a:lnTo>
                <a:close/>
              </a:path>
            </a:pathLst>
          </a:custGeom>
          <a:blipFill rotWithShape="1">
            <a:blip r:embed="rId3">
              <a:alphaModFix amt="4000"/>
            </a:blip>
            <a:stretch>
              <a:fillRect/>
            </a:stretch>
          </a:blipFill>
          <a:ln>
            <a:noFill/>
          </a:ln>
        </p:spPr>
        <p:txBody>
          <a:bodyPr/>
          <a:lstStyle/>
          <a:p>
            <a:endParaRPr lang="en-US"/>
          </a:p>
        </p:txBody>
      </p:sp>
      <p:sp>
        <p:nvSpPr>
          <p:cNvPr id="85" name="Google Shape;85;p1"/>
          <p:cNvSpPr/>
          <p:nvPr/>
        </p:nvSpPr>
        <p:spPr>
          <a:xfrm>
            <a:off x="10188909" y="6609053"/>
            <a:ext cx="4221486" cy="3656006"/>
          </a:xfrm>
          <a:custGeom>
            <a:avLst/>
            <a:gdLst/>
            <a:ahLst/>
            <a:cxnLst/>
            <a:rect l="l" t="t" r="r" b="b"/>
            <a:pathLst>
              <a:path w="6230874" h="5396230" extrusionOk="0">
                <a:moveTo>
                  <a:pt x="3115437" y="0"/>
                </a:moveTo>
                <a:lnTo>
                  <a:pt x="0" y="5396230"/>
                </a:lnTo>
                <a:lnTo>
                  <a:pt x="6230874" y="5396230"/>
                </a:lnTo>
                <a:close/>
              </a:path>
            </a:pathLst>
          </a:custGeom>
          <a:blipFill rotWithShape="1">
            <a:blip r:embed="rId4">
              <a:alphaModFix/>
            </a:blip>
            <a:stretch>
              <a:fillRect l="-26672" r="-3229"/>
            </a:stretch>
          </a:blipFill>
          <a:ln>
            <a:noFill/>
          </a:ln>
        </p:spPr>
        <p:txBody>
          <a:bodyPr/>
          <a:lstStyle/>
          <a:p>
            <a:endParaRPr lang="en-US"/>
          </a:p>
        </p:txBody>
      </p:sp>
      <p:sp>
        <p:nvSpPr>
          <p:cNvPr id="86" name="Google Shape;86;p1"/>
          <p:cNvSpPr/>
          <p:nvPr/>
        </p:nvSpPr>
        <p:spPr>
          <a:xfrm>
            <a:off x="12542124" y="2254240"/>
            <a:ext cx="4221486" cy="3656006"/>
          </a:xfrm>
          <a:custGeom>
            <a:avLst/>
            <a:gdLst/>
            <a:ahLst/>
            <a:cxnLst/>
            <a:rect l="l" t="t" r="r" b="b"/>
            <a:pathLst>
              <a:path w="6230874" h="5396230" extrusionOk="0">
                <a:moveTo>
                  <a:pt x="3115437" y="0"/>
                </a:moveTo>
                <a:lnTo>
                  <a:pt x="0" y="5396230"/>
                </a:lnTo>
                <a:lnTo>
                  <a:pt x="6230874" y="5396230"/>
                </a:lnTo>
                <a:close/>
              </a:path>
            </a:pathLst>
          </a:custGeom>
          <a:blipFill rotWithShape="1">
            <a:blip r:embed="rId5">
              <a:alphaModFix/>
            </a:blip>
            <a:stretch>
              <a:fillRect l="-659" r="-29203"/>
            </a:stretch>
          </a:blipFill>
          <a:ln>
            <a:noFill/>
          </a:ln>
        </p:spPr>
        <p:txBody>
          <a:bodyPr/>
          <a:lstStyle/>
          <a:p>
            <a:endParaRPr lang="en-US"/>
          </a:p>
        </p:txBody>
      </p:sp>
      <p:sp>
        <p:nvSpPr>
          <p:cNvPr id="87" name="Google Shape;87;p1"/>
          <p:cNvSpPr/>
          <p:nvPr/>
        </p:nvSpPr>
        <p:spPr>
          <a:xfrm>
            <a:off x="15192145" y="-1965540"/>
            <a:ext cx="4221486" cy="3656006"/>
          </a:xfrm>
          <a:custGeom>
            <a:avLst/>
            <a:gdLst/>
            <a:ahLst/>
            <a:cxnLst/>
            <a:rect l="l" t="t" r="r" b="b"/>
            <a:pathLst>
              <a:path w="6230874" h="5396230" extrusionOk="0">
                <a:moveTo>
                  <a:pt x="3115437" y="0"/>
                </a:moveTo>
                <a:lnTo>
                  <a:pt x="0" y="5396230"/>
                </a:lnTo>
                <a:lnTo>
                  <a:pt x="6230874" y="5396230"/>
                </a:lnTo>
                <a:close/>
              </a:path>
            </a:pathLst>
          </a:custGeom>
          <a:blipFill rotWithShape="1">
            <a:blip r:embed="rId6">
              <a:alphaModFix/>
            </a:blip>
            <a:stretch>
              <a:fillRect l="-14951" r="-14951"/>
            </a:stretch>
          </a:blipFill>
          <a:ln>
            <a:noFill/>
          </a:ln>
        </p:spPr>
        <p:txBody>
          <a:bodyPr/>
          <a:lstStyle/>
          <a:p>
            <a:endParaRPr lang="en-US"/>
          </a:p>
        </p:txBody>
      </p:sp>
      <p:sp>
        <p:nvSpPr>
          <p:cNvPr id="88" name="Google Shape;88;p1"/>
          <p:cNvSpPr/>
          <p:nvPr/>
        </p:nvSpPr>
        <p:spPr>
          <a:xfrm>
            <a:off x="12501769" y="6266409"/>
            <a:ext cx="4272388" cy="3699888"/>
          </a:xfrm>
          <a:custGeom>
            <a:avLst/>
            <a:gdLst/>
            <a:ahLst/>
            <a:cxnLst/>
            <a:rect l="l" t="t" r="r" b="b"/>
            <a:pathLst>
              <a:path w="6350000" h="5499100" extrusionOk="0">
                <a:moveTo>
                  <a:pt x="3175000" y="0"/>
                </a:moveTo>
                <a:lnTo>
                  <a:pt x="0" y="0"/>
                </a:lnTo>
                <a:lnTo>
                  <a:pt x="1587500" y="2749550"/>
                </a:lnTo>
                <a:lnTo>
                  <a:pt x="3175000" y="5499100"/>
                </a:lnTo>
                <a:lnTo>
                  <a:pt x="4762500" y="2749550"/>
                </a:lnTo>
                <a:lnTo>
                  <a:pt x="6350000" y="0"/>
                </a:lnTo>
                <a:close/>
              </a:path>
            </a:pathLst>
          </a:custGeom>
          <a:blipFill rotWithShape="1">
            <a:blip r:embed="rId7">
              <a:alphaModFix/>
            </a:blip>
            <a:stretch>
              <a:fillRect l="-14948" r="-14947"/>
            </a:stretch>
          </a:blipFill>
          <a:ln>
            <a:noFill/>
          </a:ln>
        </p:spPr>
        <p:txBody>
          <a:bodyPr/>
          <a:lstStyle/>
          <a:p>
            <a:endParaRPr lang="en-US"/>
          </a:p>
        </p:txBody>
      </p:sp>
      <p:sp>
        <p:nvSpPr>
          <p:cNvPr id="89" name="Google Shape;89;p1"/>
          <p:cNvSpPr/>
          <p:nvPr/>
        </p:nvSpPr>
        <p:spPr>
          <a:xfrm>
            <a:off x="14915483" y="2012871"/>
            <a:ext cx="4272388" cy="3699888"/>
          </a:xfrm>
          <a:custGeom>
            <a:avLst/>
            <a:gdLst/>
            <a:ahLst/>
            <a:cxnLst/>
            <a:rect l="l" t="t" r="r" b="b"/>
            <a:pathLst>
              <a:path w="6350000" h="5499100" extrusionOk="0">
                <a:moveTo>
                  <a:pt x="3175000" y="0"/>
                </a:moveTo>
                <a:lnTo>
                  <a:pt x="0" y="0"/>
                </a:lnTo>
                <a:lnTo>
                  <a:pt x="1587500" y="2749550"/>
                </a:lnTo>
                <a:lnTo>
                  <a:pt x="3175000" y="5499100"/>
                </a:lnTo>
                <a:lnTo>
                  <a:pt x="4762500" y="2749550"/>
                </a:lnTo>
                <a:lnTo>
                  <a:pt x="6350000" y="0"/>
                </a:lnTo>
                <a:close/>
              </a:path>
            </a:pathLst>
          </a:custGeom>
          <a:blipFill rotWithShape="1">
            <a:blip r:embed="rId8">
              <a:alphaModFix/>
            </a:blip>
            <a:stretch>
              <a:fillRect l="-22964" r="-6931"/>
            </a:stretch>
          </a:blipFill>
          <a:ln>
            <a:noFill/>
          </a:ln>
        </p:spPr>
        <p:txBody>
          <a:bodyPr/>
          <a:lstStyle/>
          <a:p>
            <a:endParaRPr lang="en-US"/>
          </a:p>
        </p:txBody>
      </p:sp>
      <p:sp>
        <p:nvSpPr>
          <p:cNvPr id="90" name="Google Shape;90;p1"/>
          <p:cNvSpPr txBox="1"/>
          <p:nvPr/>
        </p:nvSpPr>
        <p:spPr>
          <a:xfrm>
            <a:off x="1815206" y="4129554"/>
            <a:ext cx="13100277" cy="1303022"/>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9250" b="0" i="0" u="none" strike="noStrike" cap="none">
                <a:solidFill>
                  <a:srgbClr val="6A02A2"/>
                </a:solidFill>
                <a:latin typeface="Arial"/>
                <a:ea typeface="Arial"/>
                <a:cs typeface="Arial"/>
                <a:sym typeface="Arial"/>
              </a:rPr>
              <a:t>PVSettle </a:t>
            </a:r>
            <a:endParaRPr/>
          </a:p>
        </p:txBody>
      </p:sp>
      <p:sp>
        <p:nvSpPr>
          <p:cNvPr id="91" name="Google Shape;91;p1"/>
          <p:cNvSpPr/>
          <p:nvPr/>
        </p:nvSpPr>
        <p:spPr>
          <a:xfrm>
            <a:off x="447722" y="4128098"/>
            <a:ext cx="1367484" cy="1255037"/>
          </a:xfrm>
          <a:custGeom>
            <a:avLst/>
            <a:gdLst/>
            <a:ahLst/>
            <a:cxnLst/>
            <a:rect l="l" t="t" r="r" b="b"/>
            <a:pathLst>
              <a:path w="1367484" h="1255037" extrusionOk="0">
                <a:moveTo>
                  <a:pt x="0" y="0"/>
                </a:moveTo>
                <a:lnTo>
                  <a:pt x="1367484" y="0"/>
                </a:lnTo>
                <a:lnTo>
                  <a:pt x="1367484" y="1255038"/>
                </a:lnTo>
                <a:lnTo>
                  <a:pt x="0" y="1255038"/>
                </a:lnTo>
                <a:lnTo>
                  <a:pt x="0" y="0"/>
                </a:lnTo>
                <a:close/>
              </a:path>
            </a:pathLst>
          </a:custGeom>
          <a:blipFill rotWithShape="1">
            <a:blip r:embed="rId9">
              <a:alphaModFix/>
            </a:blip>
            <a:stretch>
              <a:fillRect l="-70115" t="-23064" r="-54684" b="-83610"/>
            </a:stretch>
          </a:blipFill>
          <a:ln>
            <a:noFill/>
          </a:ln>
        </p:spPr>
        <p:txBody>
          <a:bodyPr/>
          <a:lstStyle/>
          <a:p>
            <a:endParaRPr lang="en-US"/>
          </a:p>
        </p:txBody>
      </p:sp>
      <p:sp>
        <p:nvSpPr>
          <p:cNvPr id="92" name="Google Shape;92;p1"/>
          <p:cNvSpPr txBox="1"/>
          <p:nvPr/>
        </p:nvSpPr>
        <p:spPr>
          <a:xfrm>
            <a:off x="615517" y="5484389"/>
            <a:ext cx="7138795" cy="638839"/>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0"/>
              </a:spcBef>
              <a:spcAft>
                <a:spcPts val="0"/>
              </a:spcAft>
              <a:buNone/>
            </a:pPr>
            <a:r>
              <a:rPr lang="en-US" sz="3723" b="0" i="0" u="none" strike="noStrike" cap="none">
                <a:solidFill>
                  <a:srgbClr val="6A02A2"/>
                </a:solidFill>
                <a:latin typeface="Arial"/>
                <a:ea typeface="Arial"/>
                <a:cs typeface="Arial"/>
                <a:sym typeface="Arial"/>
              </a:rPr>
              <a:t>Mid Semester Presentation</a:t>
            </a:r>
            <a:endParaRPr/>
          </a:p>
        </p:txBody>
      </p:sp>
      <p:sp>
        <p:nvSpPr>
          <p:cNvPr id="93" name="Google Shape;93;p1"/>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txBox="1"/>
          <p:nvPr/>
        </p:nvSpPr>
        <p:spPr>
          <a:xfrm>
            <a:off x="15316987" y="9210675"/>
            <a:ext cx="2391110" cy="381030"/>
          </a:xfrm>
          <a:prstGeom prst="rect">
            <a:avLst/>
          </a:prstGeom>
          <a:noFill/>
          <a:ln>
            <a:noFill/>
          </a:ln>
        </p:spPr>
        <p:txBody>
          <a:bodyPr spcFirstLastPara="1" wrap="square" lIns="0" tIns="0" rIns="0" bIns="0" anchor="t" anchorCtr="0">
            <a:spAutoFit/>
          </a:bodyPr>
          <a:lstStyle/>
          <a:p>
            <a:pPr marL="0" marR="0" lvl="0" indent="0" algn="r" rtl="0">
              <a:lnSpc>
                <a:spcPct val="140035"/>
              </a:lnSpc>
              <a:spcBef>
                <a:spcPts val="0"/>
              </a:spcBef>
              <a:spcAft>
                <a:spcPts val="0"/>
              </a:spcAft>
              <a:buNone/>
            </a:pPr>
            <a:r>
              <a:rPr lang="en-US" sz="2248" b="1" i="0" u="none" strike="noStrike" cap="none">
                <a:solidFill>
                  <a:srgbClr val="292929"/>
                </a:solidFill>
                <a:latin typeface="Lato"/>
                <a:ea typeface="Lato"/>
                <a:cs typeface="Lato"/>
                <a:sym typeface="Lato"/>
              </a:rPr>
              <a:t>October, 2023</a:t>
            </a:r>
            <a:endParaRPr/>
          </a:p>
        </p:txBody>
      </p:sp>
      <p:sp>
        <p:nvSpPr>
          <p:cNvPr id="95" name="Google Shape;95;p1"/>
          <p:cNvSpPr txBox="1"/>
          <p:nvPr/>
        </p:nvSpPr>
        <p:spPr>
          <a:xfrm>
            <a:off x="528422" y="8379906"/>
            <a:ext cx="3380204" cy="456596"/>
          </a:xfrm>
          <a:prstGeom prst="rect">
            <a:avLst/>
          </a:prstGeom>
          <a:noFill/>
          <a:ln>
            <a:noFill/>
          </a:ln>
        </p:spPr>
        <p:txBody>
          <a:bodyPr spcFirstLastPara="1" wrap="square" lIns="0" tIns="0" rIns="0" bIns="0" anchor="t" anchorCtr="0">
            <a:spAutoFit/>
          </a:bodyPr>
          <a:lstStyle/>
          <a:p>
            <a:pPr marL="0" marR="0" lvl="0" indent="0" algn="l" rtl="0">
              <a:lnSpc>
                <a:spcPct val="140030"/>
              </a:lnSpc>
              <a:spcBef>
                <a:spcPts val="0"/>
              </a:spcBef>
              <a:spcAft>
                <a:spcPts val="0"/>
              </a:spcAft>
              <a:buNone/>
            </a:pPr>
            <a:r>
              <a:rPr lang="en-US" sz="2648" b="1" i="0" u="none" strike="noStrike" cap="none">
                <a:solidFill>
                  <a:srgbClr val="292929"/>
                </a:solidFill>
                <a:latin typeface="Lato"/>
                <a:ea typeface="Lato"/>
                <a:cs typeface="Lato"/>
                <a:sym typeface="Lato"/>
              </a:rPr>
              <a:t>Team Mavericks</a:t>
            </a:r>
            <a:endParaRPr/>
          </a:p>
        </p:txBody>
      </p:sp>
      <p:sp>
        <p:nvSpPr>
          <p:cNvPr id="96" name="Google Shape;96;p1"/>
          <p:cNvSpPr txBox="1"/>
          <p:nvPr/>
        </p:nvSpPr>
        <p:spPr>
          <a:xfrm>
            <a:off x="528422" y="8888389"/>
            <a:ext cx="4809115" cy="3153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35" b="0" i="0" u="none" strike="noStrike" cap="none">
                <a:solidFill>
                  <a:srgbClr val="292929"/>
                </a:solidFill>
                <a:latin typeface="Lato"/>
                <a:ea typeface="Lato"/>
                <a:cs typeface="Lato"/>
                <a:sym typeface="Lato"/>
              </a:rPr>
              <a:t>CINS 5338 - Software Project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g292f2399bf6_0_0"/>
          <p:cNvGrpSpPr/>
          <p:nvPr/>
        </p:nvGrpSpPr>
        <p:grpSpPr>
          <a:xfrm>
            <a:off x="-257215" y="-180827"/>
            <a:ext cx="5240246" cy="10827411"/>
            <a:chOff x="0" y="-47625"/>
            <a:chExt cx="1380138" cy="2851645"/>
          </a:xfrm>
        </p:grpSpPr>
        <p:sp>
          <p:nvSpPr>
            <p:cNvPr id="290" name="Google Shape;290;g292f2399bf6_0_0"/>
            <p:cNvSpPr/>
            <p:nvPr/>
          </p:nvSpPr>
          <p:spPr>
            <a:xfrm>
              <a:off x="0" y="0"/>
              <a:ext cx="1380138" cy="2804020"/>
            </a:xfrm>
            <a:custGeom>
              <a:avLst/>
              <a:gdLst/>
              <a:ahLst/>
              <a:cxnLst/>
              <a:rect l="l" t="t" r="r" b="b"/>
              <a:pathLst>
                <a:path w="1380138" h="2804020" extrusionOk="0">
                  <a:moveTo>
                    <a:pt x="0" y="0"/>
                  </a:moveTo>
                  <a:lnTo>
                    <a:pt x="1380138" y="0"/>
                  </a:lnTo>
                  <a:lnTo>
                    <a:pt x="1380138" y="2804020"/>
                  </a:lnTo>
                  <a:lnTo>
                    <a:pt x="0" y="2804020"/>
                  </a:lnTo>
                  <a:close/>
                </a:path>
              </a:pathLst>
            </a:custGeom>
            <a:solidFill>
              <a:srgbClr val="FFFBE9"/>
            </a:solidFill>
            <a:ln>
              <a:noFill/>
            </a:ln>
          </p:spPr>
          <p:txBody>
            <a:bodyPr/>
            <a:lstStyle/>
            <a:p>
              <a:endParaRPr lang="en-US"/>
            </a:p>
          </p:txBody>
        </p:sp>
        <p:sp>
          <p:nvSpPr>
            <p:cNvPr id="291" name="Google Shape;291;g292f2399bf6_0_0"/>
            <p:cNvSpPr txBox="1"/>
            <p:nvPr/>
          </p:nvSpPr>
          <p:spPr>
            <a:xfrm>
              <a:off x="0" y="-47625"/>
              <a:ext cx="1380000" cy="28515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2" name="Google Shape;292;g292f2399bf6_0_0"/>
          <p:cNvSpPr/>
          <p:nvPr/>
        </p:nvSpPr>
        <p:spPr>
          <a:xfrm>
            <a:off x="0" y="0"/>
            <a:ext cx="121800"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292f2399bf6_0_0"/>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8" t="-23058" r="-54676" b="-83616"/>
            </a:stretch>
          </a:blipFill>
          <a:ln>
            <a:noFill/>
          </a:ln>
        </p:spPr>
        <p:txBody>
          <a:bodyPr/>
          <a:lstStyle/>
          <a:p>
            <a:endParaRPr lang="en-US"/>
          </a:p>
        </p:txBody>
      </p:sp>
      <p:sp>
        <p:nvSpPr>
          <p:cNvPr id="294" name="Google Shape;294;g292f2399bf6_0_0"/>
          <p:cNvSpPr/>
          <p:nvPr/>
        </p:nvSpPr>
        <p:spPr>
          <a:xfrm>
            <a:off x="674772" y="6199443"/>
            <a:ext cx="1826797" cy="1797112"/>
          </a:xfrm>
          <a:custGeom>
            <a:avLst/>
            <a:gdLst/>
            <a:ahLst/>
            <a:cxnLst/>
            <a:rect l="l" t="t" r="r" b="b"/>
            <a:pathLst>
              <a:path w="1826797" h="1797112" extrusionOk="0">
                <a:moveTo>
                  <a:pt x="0" y="0"/>
                </a:moveTo>
                <a:lnTo>
                  <a:pt x="1826797" y="0"/>
                </a:lnTo>
                <a:lnTo>
                  <a:pt x="1826797" y="1797112"/>
                </a:lnTo>
                <a:lnTo>
                  <a:pt x="0" y="1797112"/>
                </a:lnTo>
                <a:lnTo>
                  <a:pt x="0" y="0"/>
                </a:lnTo>
                <a:close/>
              </a:path>
            </a:pathLst>
          </a:custGeom>
          <a:blipFill rotWithShape="1">
            <a:blip r:embed="rId4">
              <a:alphaModFix/>
            </a:blip>
            <a:stretch>
              <a:fillRect/>
            </a:stretch>
          </a:blipFill>
          <a:ln>
            <a:noFill/>
          </a:ln>
        </p:spPr>
        <p:txBody>
          <a:bodyPr/>
          <a:lstStyle/>
          <a:p>
            <a:endParaRPr lang="en-US"/>
          </a:p>
        </p:txBody>
      </p:sp>
      <p:sp>
        <p:nvSpPr>
          <p:cNvPr id="295" name="Google Shape;295;g292f2399bf6_0_0"/>
          <p:cNvSpPr txBox="1"/>
          <p:nvPr/>
        </p:nvSpPr>
        <p:spPr>
          <a:xfrm>
            <a:off x="674772" y="4006350"/>
            <a:ext cx="4308300" cy="2153100"/>
          </a:xfrm>
          <a:prstGeom prst="rect">
            <a:avLst/>
          </a:prstGeom>
          <a:noFill/>
          <a:ln>
            <a:noFill/>
          </a:ln>
        </p:spPr>
        <p:txBody>
          <a:bodyPr spcFirstLastPara="1" wrap="square" lIns="0" tIns="0" rIns="0" bIns="0" anchor="t" anchorCtr="0">
            <a:spAutoFit/>
          </a:bodyPr>
          <a:lstStyle/>
          <a:p>
            <a:pPr marL="0" marR="0" lvl="0" indent="0" algn="l" rtl="0">
              <a:lnSpc>
                <a:spcPct val="109998"/>
              </a:lnSpc>
              <a:spcBef>
                <a:spcPts val="0"/>
              </a:spcBef>
              <a:spcAft>
                <a:spcPts val="0"/>
              </a:spcAft>
              <a:buNone/>
            </a:pPr>
            <a:r>
              <a:rPr lang="en-US" sz="6661" b="1" i="0" u="none" strike="noStrike" cap="none">
                <a:solidFill>
                  <a:srgbClr val="6A02A2"/>
                </a:solidFill>
                <a:latin typeface="Roboto"/>
                <a:ea typeface="Roboto"/>
                <a:cs typeface="Roboto"/>
                <a:sym typeface="Roboto"/>
              </a:rPr>
              <a:t>Product Backlog</a:t>
            </a:r>
            <a:endParaRPr/>
          </a:p>
        </p:txBody>
      </p:sp>
      <p:pic>
        <p:nvPicPr>
          <p:cNvPr id="296" name="Google Shape;296;g292f2399bf6_0_0"/>
          <p:cNvPicPr preferRelativeResize="0"/>
          <p:nvPr/>
        </p:nvPicPr>
        <p:blipFill>
          <a:blip r:embed="rId5">
            <a:alphaModFix/>
          </a:blip>
          <a:stretch>
            <a:fillRect/>
          </a:stretch>
        </p:blipFill>
        <p:spPr>
          <a:xfrm>
            <a:off x="6709300" y="620250"/>
            <a:ext cx="7937874" cy="4484425"/>
          </a:xfrm>
          <a:prstGeom prst="rect">
            <a:avLst/>
          </a:prstGeom>
          <a:noFill/>
          <a:ln>
            <a:noFill/>
          </a:ln>
        </p:spPr>
      </p:pic>
      <p:pic>
        <p:nvPicPr>
          <p:cNvPr id="297" name="Google Shape;297;g292f2399bf6_0_0"/>
          <p:cNvPicPr preferRelativeResize="0"/>
          <p:nvPr/>
        </p:nvPicPr>
        <p:blipFill>
          <a:blip r:embed="rId6">
            <a:alphaModFix/>
          </a:blip>
          <a:stretch>
            <a:fillRect/>
          </a:stretch>
        </p:blipFill>
        <p:spPr>
          <a:xfrm>
            <a:off x="6596411" y="5802575"/>
            <a:ext cx="8163651" cy="4484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pSp>
        <p:nvGrpSpPr>
          <p:cNvPr id="302" name="Google Shape;302;p11"/>
          <p:cNvGrpSpPr/>
          <p:nvPr/>
        </p:nvGrpSpPr>
        <p:grpSpPr>
          <a:xfrm>
            <a:off x="-257215" y="-180826"/>
            <a:ext cx="6082082" cy="10827340"/>
            <a:chOff x="0" y="-47625"/>
            <a:chExt cx="1601865" cy="2851645"/>
          </a:xfrm>
        </p:grpSpPr>
        <p:sp>
          <p:nvSpPr>
            <p:cNvPr id="303" name="Google Shape;303;p11"/>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304" name="Google Shape;304;p11"/>
            <p:cNvSpPr txBox="1"/>
            <p:nvPr/>
          </p:nvSpPr>
          <p:spPr>
            <a:xfrm>
              <a:off x="0" y="-47625"/>
              <a:ext cx="1601865"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5" name="Google Shape;305;p11"/>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307" name="Google Shape;307;p11"/>
          <p:cNvSpPr/>
          <p:nvPr/>
        </p:nvSpPr>
        <p:spPr>
          <a:xfrm>
            <a:off x="581231" y="5985872"/>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4">
              <a:alphaModFix/>
            </a:blip>
            <a:stretch>
              <a:fillRect/>
            </a:stretch>
          </a:blipFill>
          <a:ln>
            <a:noFill/>
          </a:ln>
        </p:spPr>
        <p:txBody>
          <a:bodyPr/>
          <a:lstStyle/>
          <a:p>
            <a:endParaRPr lang="en-US"/>
          </a:p>
        </p:txBody>
      </p:sp>
      <p:sp>
        <p:nvSpPr>
          <p:cNvPr id="308" name="Google Shape;308;p11"/>
          <p:cNvSpPr/>
          <p:nvPr/>
        </p:nvSpPr>
        <p:spPr>
          <a:xfrm>
            <a:off x="6012538" y="6611626"/>
            <a:ext cx="11804120" cy="3029724"/>
          </a:xfrm>
          <a:custGeom>
            <a:avLst/>
            <a:gdLst/>
            <a:ahLst/>
            <a:cxnLst/>
            <a:rect l="l" t="t" r="r" b="b"/>
            <a:pathLst>
              <a:path w="11804120" h="3029724" extrusionOk="0">
                <a:moveTo>
                  <a:pt x="0" y="0"/>
                </a:moveTo>
                <a:lnTo>
                  <a:pt x="11804120" y="0"/>
                </a:lnTo>
                <a:lnTo>
                  <a:pt x="11804120" y="3029724"/>
                </a:lnTo>
                <a:lnTo>
                  <a:pt x="0" y="3029724"/>
                </a:lnTo>
                <a:lnTo>
                  <a:pt x="0" y="0"/>
                </a:lnTo>
                <a:close/>
              </a:path>
            </a:pathLst>
          </a:custGeom>
          <a:blipFill rotWithShape="1">
            <a:blip r:embed="rId5">
              <a:alphaModFix/>
            </a:blip>
            <a:stretch>
              <a:fillRect/>
            </a:stretch>
          </a:blipFill>
          <a:ln>
            <a:noFill/>
          </a:ln>
        </p:spPr>
        <p:txBody>
          <a:bodyPr/>
          <a:lstStyle/>
          <a:p>
            <a:endParaRPr lang="en-US"/>
          </a:p>
        </p:txBody>
      </p:sp>
      <p:sp>
        <p:nvSpPr>
          <p:cNvPr id="309" name="Google Shape;309;p11"/>
          <p:cNvSpPr/>
          <p:nvPr/>
        </p:nvSpPr>
        <p:spPr>
          <a:xfrm>
            <a:off x="5954513" y="719837"/>
            <a:ext cx="11804120" cy="5603158"/>
          </a:xfrm>
          <a:custGeom>
            <a:avLst/>
            <a:gdLst/>
            <a:ahLst/>
            <a:cxnLst/>
            <a:rect l="l" t="t" r="r" b="b"/>
            <a:pathLst>
              <a:path w="11804120" h="5603158" extrusionOk="0">
                <a:moveTo>
                  <a:pt x="0" y="0"/>
                </a:moveTo>
                <a:lnTo>
                  <a:pt x="11804120" y="0"/>
                </a:lnTo>
                <a:lnTo>
                  <a:pt x="11804120" y="5603157"/>
                </a:lnTo>
                <a:lnTo>
                  <a:pt x="0" y="5603157"/>
                </a:lnTo>
                <a:lnTo>
                  <a:pt x="0" y="0"/>
                </a:lnTo>
                <a:close/>
              </a:path>
            </a:pathLst>
          </a:custGeom>
          <a:blipFill rotWithShape="1">
            <a:blip r:embed="rId6">
              <a:alphaModFix/>
            </a:blip>
            <a:stretch>
              <a:fillRect/>
            </a:stretch>
          </a:blipFill>
          <a:ln>
            <a:noFill/>
          </a:ln>
        </p:spPr>
        <p:txBody>
          <a:bodyPr/>
          <a:lstStyle/>
          <a:p>
            <a:endParaRPr lang="en-US"/>
          </a:p>
        </p:txBody>
      </p:sp>
      <p:sp>
        <p:nvSpPr>
          <p:cNvPr id="310" name="Google Shape;310;p11"/>
          <p:cNvSpPr txBox="1"/>
          <p:nvPr/>
        </p:nvSpPr>
        <p:spPr>
          <a:xfrm>
            <a:off x="581231" y="3711452"/>
            <a:ext cx="4913891" cy="1861248"/>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6583" b="1" i="0" u="none" strike="noStrike" cap="none">
                <a:solidFill>
                  <a:srgbClr val="6A02A2"/>
                </a:solidFill>
                <a:latin typeface="Roboto"/>
                <a:ea typeface="Roboto"/>
                <a:cs typeface="Roboto"/>
                <a:sym typeface="Roboto"/>
              </a:rPr>
              <a:t>Completed User Stories</a:t>
            </a:r>
            <a:endParaRPr/>
          </a:p>
        </p:txBody>
      </p:sp>
      <p:sp>
        <p:nvSpPr>
          <p:cNvPr id="311" name="Google Shape;311;p11"/>
          <p:cNvSpPr txBox="1"/>
          <p:nvPr/>
        </p:nvSpPr>
        <p:spPr>
          <a:xfrm>
            <a:off x="581231" y="3067651"/>
            <a:ext cx="1857557" cy="469809"/>
          </a:xfrm>
          <a:prstGeom prst="rect">
            <a:avLst/>
          </a:prstGeom>
          <a:noFill/>
          <a:ln>
            <a:noFill/>
          </a:ln>
        </p:spPr>
        <p:txBody>
          <a:bodyPr spcFirstLastPara="1" wrap="square" lIns="0" tIns="0" rIns="0" bIns="0" anchor="t" anchorCtr="0">
            <a:spAutoFit/>
          </a:bodyPr>
          <a:lstStyle/>
          <a:p>
            <a:pPr marL="0" marR="0" lvl="0" indent="0" algn="l" rtl="0">
              <a:lnSpc>
                <a:spcPct val="110058"/>
              </a:lnSpc>
              <a:spcBef>
                <a:spcPts val="0"/>
              </a:spcBef>
              <a:spcAft>
                <a:spcPts val="0"/>
              </a:spcAft>
              <a:buNone/>
            </a:pPr>
            <a:r>
              <a:rPr lang="en-US" sz="3241" b="0" i="0" u="none" strike="noStrike" cap="none">
                <a:solidFill>
                  <a:srgbClr val="6A02A2"/>
                </a:solidFill>
                <a:latin typeface="Roboto"/>
                <a:ea typeface="Roboto"/>
                <a:cs typeface="Roboto"/>
                <a:sym typeface="Roboto"/>
              </a:rPr>
              <a:t>Sprint 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12"/>
          <p:cNvGrpSpPr/>
          <p:nvPr/>
        </p:nvGrpSpPr>
        <p:grpSpPr>
          <a:xfrm>
            <a:off x="-257215" y="-180826"/>
            <a:ext cx="6082082" cy="10827340"/>
            <a:chOff x="0" y="-47625"/>
            <a:chExt cx="1601865" cy="2851645"/>
          </a:xfrm>
        </p:grpSpPr>
        <p:sp>
          <p:nvSpPr>
            <p:cNvPr id="317" name="Google Shape;317;p12"/>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318" name="Google Shape;318;p12"/>
            <p:cNvSpPr txBox="1"/>
            <p:nvPr/>
          </p:nvSpPr>
          <p:spPr>
            <a:xfrm>
              <a:off x="0" y="-47625"/>
              <a:ext cx="1601865"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9" name="Google Shape;319;p12"/>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2"/>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321" name="Google Shape;321;p12"/>
          <p:cNvSpPr/>
          <p:nvPr/>
        </p:nvSpPr>
        <p:spPr>
          <a:xfrm>
            <a:off x="581231" y="5985872"/>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4">
              <a:alphaModFix/>
            </a:blip>
            <a:stretch>
              <a:fillRect/>
            </a:stretch>
          </a:blipFill>
          <a:ln>
            <a:noFill/>
          </a:ln>
        </p:spPr>
        <p:txBody>
          <a:bodyPr/>
          <a:lstStyle/>
          <a:p>
            <a:endParaRPr lang="en-US"/>
          </a:p>
        </p:txBody>
      </p:sp>
      <p:sp>
        <p:nvSpPr>
          <p:cNvPr id="322" name="Google Shape;322;p12"/>
          <p:cNvSpPr/>
          <p:nvPr/>
        </p:nvSpPr>
        <p:spPr>
          <a:xfrm>
            <a:off x="6098348" y="2748285"/>
            <a:ext cx="11777034" cy="2989555"/>
          </a:xfrm>
          <a:custGeom>
            <a:avLst/>
            <a:gdLst/>
            <a:ahLst/>
            <a:cxnLst/>
            <a:rect l="l" t="t" r="r" b="b"/>
            <a:pathLst>
              <a:path w="11777034" h="2989555" extrusionOk="0">
                <a:moveTo>
                  <a:pt x="0" y="0"/>
                </a:moveTo>
                <a:lnTo>
                  <a:pt x="11777034" y="0"/>
                </a:lnTo>
                <a:lnTo>
                  <a:pt x="11777034" y="2989554"/>
                </a:lnTo>
                <a:lnTo>
                  <a:pt x="0" y="2989554"/>
                </a:lnTo>
                <a:lnTo>
                  <a:pt x="0" y="0"/>
                </a:lnTo>
                <a:close/>
              </a:path>
            </a:pathLst>
          </a:custGeom>
          <a:blipFill rotWithShape="1">
            <a:blip r:embed="rId5">
              <a:alphaModFix/>
            </a:blip>
            <a:stretch>
              <a:fillRect/>
            </a:stretch>
          </a:blipFill>
          <a:ln>
            <a:noFill/>
          </a:ln>
        </p:spPr>
        <p:txBody>
          <a:bodyPr/>
          <a:lstStyle/>
          <a:p>
            <a:endParaRPr lang="en-US"/>
          </a:p>
        </p:txBody>
      </p:sp>
      <p:sp>
        <p:nvSpPr>
          <p:cNvPr id="323" name="Google Shape;323;p12"/>
          <p:cNvSpPr txBox="1"/>
          <p:nvPr/>
        </p:nvSpPr>
        <p:spPr>
          <a:xfrm>
            <a:off x="581231" y="3711452"/>
            <a:ext cx="4913891" cy="1861248"/>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6583" b="1" i="0" u="none" strike="noStrike" cap="none">
                <a:solidFill>
                  <a:srgbClr val="6A02A2"/>
                </a:solidFill>
                <a:latin typeface="Roboto"/>
                <a:ea typeface="Roboto"/>
                <a:cs typeface="Roboto"/>
                <a:sym typeface="Roboto"/>
              </a:rPr>
              <a:t>Completed User Stories</a:t>
            </a:r>
            <a:endParaRPr/>
          </a:p>
        </p:txBody>
      </p:sp>
      <p:sp>
        <p:nvSpPr>
          <p:cNvPr id="324" name="Google Shape;324;p12"/>
          <p:cNvSpPr txBox="1"/>
          <p:nvPr/>
        </p:nvSpPr>
        <p:spPr>
          <a:xfrm>
            <a:off x="581231" y="3067651"/>
            <a:ext cx="1857557" cy="469809"/>
          </a:xfrm>
          <a:prstGeom prst="rect">
            <a:avLst/>
          </a:prstGeom>
          <a:noFill/>
          <a:ln>
            <a:noFill/>
          </a:ln>
        </p:spPr>
        <p:txBody>
          <a:bodyPr spcFirstLastPara="1" wrap="square" lIns="0" tIns="0" rIns="0" bIns="0" anchor="t" anchorCtr="0">
            <a:spAutoFit/>
          </a:bodyPr>
          <a:lstStyle/>
          <a:p>
            <a:pPr marL="0" marR="0" lvl="0" indent="0" algn="l" rtl="0">
              <a:lnSpc>
                <a:spcPct val="110058"/>
              </a:lnSpc>
              <a:spcBef>
                <a:spcPts val="0"/>
              </a:spcBef>
              <a:spcAft>
                <a:spcPts val="0"/>
              </a:spcAft>
              <a:buNone/>
            </a:pPr>
            <a:r>
              <a:rPr lang="en-US" sz="3241" b="0" i="0" u="none" strike="noStrike" cap="none">
                <a:solidFill>
                  <a:srgbClr val="6A02A2"/>
                </a:solidFill>
                <a:latin typeface="Roboto"/>
                <a:ea typeface="Roboto"/>
                <a:cs typeface="Roboto"/>
                <a:sym typeface="Roboto"/>
              </a:rPr>
              <a:t>Sprint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29" name="Google Shape;329;p13"/>
          <p:cNvGrpSpPr/>
          <p:nvPr/>
        </p:nvGrpSpPr>
        <p:grpSpPr>
          <a:xfrm>
            <a:off x="-257215" y="-180826"/>
            <a:ext cx="6082082" cy="10827340"/>
            <a:chOff x="0" y="-47625"/>
            <a:chExt cx="1601865" cy="2851645"/>
          </a:xfrm>
        </p:grpSpPr>
        <p:sp>
          <p:nvSpPr>
            <p:cNvPr id="330" name="Google Shape;330;p13"/>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331" name="Google Shape;331;p13"/>
            <p:cNvSpPr txBox="1"/>
            <p:nvPr/>
          </p:nvSpPr>
          <p:spPr>
            <a:xfrm>
              <a:off x="0" y="-47625"/>
              <a:ext cx="1601865"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2" name="Google Shape;332;p13"/>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334" name="Google Shape;334;p13"/>
          <p:cNvSpPr/>
          <p:nvPr/>
        </p:nvSpPr>
        <p:spPr>
          <a:xfrm>
            <a:off x="581231" y="5985872"/>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4">
              <a:alphaModFix/>
            </a:blip>
            <a:stretch>
              <a:fillRect/>
            </a:stretch>
          </a:blipFill>
          <a:ln>
            <a:noFill/>
          </a:ln>
        </p:spPr>
        <p:txBody>
          <a:bodyPr/>
          <a:lstStyle/>
          <a:p>
            <a:endParaRPr lang="en-US"/>
          </a:p>
        </p:txBody>
      </p:sp>
      <p:sp>
        <p:nvSpPr>
          <p:cNvPr id="335" name="Google Shape;335;p13"/>
          <p:cNvSpPr txBox="1"/>
          <p:nvPr/>
        </p:nvSpPr>
        <p:spPr>
          <a:xfrm>
            <a:off x="581231" y="3711452"/>
            <a:ext cx="4913891" cy="1861248"/>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6583" b="1" i="0" u="none" strike="noStrike" cap="none">
                <a:solidFill>
                  <a:srgbClr val="6A02A2"/>
                </a:solidFill>
                <a:latin typeface="Roboto"/>
                <a:ea typeface="Roboto"/>
                <a:cs typeface="Roboto"/>
                <a:sym typeface="Roboto"/>
              </a:rPr>
              <a:t>Completed User Stories</a:t>
            </a:r>
            <a:endParaRPr/>
          </a:p>
        </p:txBody>
      </p:sp>
      <p:sp>
        <p:nvSpPr>
          <p:cNvPr id="336" name="Google Shape;336;p13"/>
          <p:cNvSpPr txBox="1"/>
          <p:nvPr/>
        </p:nvSpPr>
        <p:spPr>
          <a:xfrm>
            <a:off x="581231" y="3067651"/>
            <a:ext cx="1857557" cy="469809"/>
          </a:xfrm>
          <a:prstGeom prst="rect">
            <a:avLst/>
          </a:prstGeom>
          <a:noFill/>
          <a:ln>
            <a:noFill/>
          </a:ln>
        </p:spPr>
        <p:txBody>
          <a:bodyPr spcFirstLastPara="1" wrap="square" lIns="0" tIns="0" rIns="0" bIns="0" anchor="t" anchorCtr="0">
            <a:spAutoFit/>
          </a:bodyPr>
          <a:lstStyle/>
          <a:p>
            <a:pPr marL="0" marR="0" lvl="0" indent="0" algn="l" rtl="0">
              <a:lnSpc>
                <a:spcPct val="110058"/>
              </a:lnSpc>
              <a:spcBef>
                <a:spcPts val="0"/>
              </a:spcBef>
              <a:spcAft>
                <a:spcPts val="0"/>
              </a:spcAft>
              <a:buNone/>
            </a:pPr>
            <a:r>
              <a:rPr lang="en-US" sz="3241" b="0" i="0" u="none" strike="noStrike" cap="none">
                <a:solidFill>
                  <a:srgbClr val="6A02A2"/>
                </a:solidFill>
                <a:latin typeface="Roboto"/>
                <a:ea typeface="Roboto"/>
                <a:cs typeface="Roboto"/>
                <a:sym typeface="Roboto"/>
              </a:rPr>
              <a:t>Sprint 2</a:t>
            </a:r>
            <a:endParaRPr/>
          </a:p>
        </p:txBody>
      </p:sp>
      <p:pic>
        <p:nvPicPr>
          <p:cNvPr id="337" name="Google Shape;337;p13"/>
          <p:cNvPicPr preferRelativeResize="0"/>
          <p:nvPr/>
        </p:nvPicPr>
        <p:blipFill>
          <a:blip r:embed="rId5">
            <a:alphaModFix/>
          </a:blip>
          <a:stretch>
            <a:fillRect/>
          </a:stretch>
        </p:blipFill>
        <p:spPr>
          <a:xfrm>
            <a:off x="6301156" y="255800"/>
            <a:ext cx="7858125" cy="2571750"/>
          </a:xfrm>
          <a:prstGeom prst="rect">
            <a:avLst/>
          </a:prstGeom>
          <a:noFill/>
          <a:ln>
            <a:noFill/>
          </a:ln>
        </p:spPr>
      </p:pic>
      <p:pic>
        <p:nvPicPr>
          <p:cNvPr id="338" name="Google Shape;338;p13"/>
          <p:cNvPicPr preferRelativeResize="0"/>
          <p:nvPr/>
        </p:nvPicPr>
        <p:blipFill>
          <a:blip r:embed="rId6">
            <a:alphaModFix/>
          </a:blip>
          <a:stretch>
            <a:fillRect/>
          </a:stretch>
        </p:blipFill>
        <p:spPr>
          <a:xfrm>
            <a:off x="8091856" y="2915250"/>
            <a:ext cx="7829550" cy="3524250"/>
          </a:xfrm>
          <a:prstGeom prst="rect">
            <a:avLst/>
          </a:prstGeom>
          <a:noFill/>
          <a:ln>
            <a:noFill/>
          </a:ln>
        </p:spPr>
      </p:pic>
      <p:pic>
        <p:nvPicPr>
          <p:cNvPr id="339" name="Google Shape;339;p13"/>
          <p:cNvPicPr preferRelativeResize="0"/>
          <p:nvPr/>
        </p:nvPicPr>
        <p:blipFill>
          <a:blip r:embed="rId7">
            <a:alphaModFix/>
          </a:blip>
          <a:stretch>
            <a:fillRect/>
          </a:stretch>
        </p:blipFill>
        <p:spPr>
          <a:xfrm>
            <a:off x="9006256" y="6591900"/>
            <a:ext cx="7635218" cy="339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14"/>
          <p:cNvGrpSpPr/>
          <p:nvPr/>
        </p:nvGrpSpPr>
        <p:grpSpPr>
          <a:xfrm>
            <a:off x="-257215" y="-180826"/>
            <a:ext cx="6082082" cy="10827340"/>
            <a:chOff x="0" y="-47625"/>
            <a:chExt cx="1601865" cy="2851645"/>
          </a:xfrm>
        </p:grpSpPr>
        <p:sp>
          <p:nvSpPr>
            <p:cNvPr id="345" name="Google Shape;345;p14"/>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346" name="Google Shape;346;p14"/>
            <p:cNvSpPr txBox="1"/>
            <p:nvPr/>
          </p:nvSpPr>
          <p:spPr>
            <a:xfrm>
              <a:off x="0" y="-47625"/>
              <a:ext cx="1601865"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7" name="Google Shape;347;p14"/>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349" name="Google Shape;349;p14"/>
          <p:cNvSpPr/>
          <p:nvPr/>
        </p:nvSpPr>
        <p:spPr>
          <a:xfrm>
            <a:off x="581231" y="5985872"/>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4">
              <a:alphaModFix/>
            </a:blip>
            <a:stretch>
              <a:fillRect/>
            </a:stretch>
          </a:blipFill>
          <a:ln>
            <a:noFill/>
          </a:ln>
        </p:spPr>
        <p:txBody>
          <a:bodyPr/>
          <a:lstStyle/>
          <a:p>
            <a:endParaRPr lang="en-US"/>
          </a:p>
        </p:txBody>
      </p:sp>
      <p:sp>
        <p:nvSpPr>
          <p:cNvPr id="350" name="Google Shape;350;p14"/>
          <p:cNvSpPr txBox="1"/>
          <p:nvPr/>
        </p:nvSpPr>
        <p:spPr>
          <a:xfrm>
            <a:off x="581231" y="3711452"/>
            <a:ext cx="4913891" cy="1861248"/>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6583" b="1" i="0" u="none" strike="noStrike" cap="none">
                <a:solidFill>
                  <a:srgbClr val="6A02A2"/>
                </a:solidFill>
                <a:latin typeface="Roboto"/>
                <a:ea typeface="Roboto"/>
                <a:cs typeface="Roboto"/>
                <a:sym typeface="Roboto"/>
              </a:rPr>
              <a:t>Completed User Stories</a:t>
            </a:r>
            <a:endParaRPr/>
          </a:p>
        </p:txBody>
      </p:sp>
      <p:sp>
        <p:nvSpPr>
          <p:cNvPr id="351" name="Google Shape;351;p14"/>
          <p:cNvSpPr txBox="1"/>
          <p:nvPr/>
        </p:nvSpPr>
        <p:spPr>
          <a:xfrm>
            <a:off x="581231" y="3067651"/>
            <a:ext cx="1857557" cy="469809"/>
          </a:xfrm>
          <a:prstGeom prst="rect">
            <a:avLst/>
          </a:prstGeom>
          <a:noFill/>
          <a:ln>
            <a:noFill/>
          </a:ln>
        </p:spPr>
        <p:txBody>
          <a:bodyPr spcFirstLastPara="1" wrap="square" lIns="0" tIns="0" rIns="0" bIns="0" anchor="t" anchorCtr="0">
            <a:spAutoFit/>
          </a:bodyPr>
          <a:lstStyle/>
          <a:p>
            <a:pPr marL="0" marR="0" lvl="0" indent="0" algn="l" rtl="0">
              <a:lnSpc>
                <a:spcPct val="110058"/>
              </a:lnSpc>
              <a:spcBef>
                <a:spcPts val="0"/>
              </a:spcBef>
              <a:spcAft>
                <a:spcPts val="0"/>
              </a:spcAft>
              <a:buNone/>
            </a:pPr>
            <a:r>
              <a:rPr lang="en-US" sz="3241" b="0" i="0" u="none" strike="noStrike" cap="none">
                <a:solidFill>
                  <a:srgbClr val="6A02A2"/>
                </a:solidFill>
                <a:latin typeface="Roboto"/>
                <a:ea typeface="Roboto"/>
                <a:cs typeface="Roboto"/>
                <a:sym typeface="Roboto"/>
              </a:rPr>
              <a:t>Sprint 3</a:t>
            </a:r>
            <a:endParaRPr/>
          </a:p>
        </p:txBody>
      </p:sp>
      <p:pic>
        <p:nvPicPr>
          <p:cNvPr id="352" name="Google Shape;352;p14"/>
          <p:cNvPicPr preferRelativeResize="0"/>
          <p:nvPr/>
        </p:nvPicPr>
        <p:blipFill>
          <a:blip r:embed="rId5">
            <a:alphaModFix/>
          </a:blip>
          <a:stretch>
            <a:fillRect/>
          </a:stretch>
        </p:blipFill>
        <p:spPr>
          <a:xfrm>
            <a:off x="6845987" y="781350"/>
            <a:ext cx="8973651" cy="3548225"/>
          </a:xfrm>
          <a:prstGeom prst="rect">
            <a:avLst/>
          </a:prstGeom>
          <a:noFill/>
          <a:ln>
            <a:noFill/>
          </a:ln>
        </p:spPr>
      </p:pic>
      <p:pic>
        <p:nvPicPr>
          <p:cNvPr id="353" name="Google Shape;353;p14"/>
          <p:cNvPicPr preferRelativeResize="0"/>
          <p:nvPr/>
        </p:nvPicPr>
        <p:blipFill>
          <a:blip r:embed="rId6">
            <a:alphaModFix/>
          </a:blip>
          <a:stretch>
            <a:fillRect/>
          </a:stretch>
        </p:blipFill>
        <p:spPr>
          <a:xfrm>
            <a:off x="6650650" y="5382575"/>
            <a:ext cx="10027023" cy="391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358" name="Google Shape;358;g292f2399bf6_0_56"/>
          <p:cNvGrpSpPr/>
          <p:nvPr/>
        </p:nvGrpSpPr>
        <p:grpSpPr>
          <a:xfrm>
            <a:off x="-257224" y="-180825"/>
            <a:ext cx="5244147" cy="10827411"/>
            <a:chOff x="0" y="-47625"/>
            <a:chExt cx="1602000" cy="2851645"/>
          </a:xfrm>
        </p:grpSpPr>
        <p:sp>
          <p:nvSpPr>
            <p:cNvPr id="359" name="Google Shape;359;g292f2399bf6_0_56"/>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360" name="Google Shape;360;g292f2399bf6_0_56"/>
            <p:cNvSpPr txBox="1"/>
            <p:nvPr/>
          </p:nvSpPr>
          <p:spPr>
            <a:xfrm>
              <a:off x="0" y="-47625"/>
              <a:ext cx="1602000" cy="28515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1" name="Google Shape;361;g292f2399bf6_0_56"/>
          <p:cNvSpPr/>
          <p:nvPr/>
        </p:nvSpPr>
        <p:spPr>
          <a:xfrm>
            <a:off x="0" y="0"/>
            <a:ext cx="121800"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g292f2399bf6_0_56"/>
          <p:cNvSpPr/>
          <p:nvPr/>
        </p:nvSpPr>
        <p:spPr>
          <a:xfrm>
            <a:off x="581231" y="6960614"/>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3">
              <a:alphaModFix/>
            </a:blip>
            <a:stretch>
              <a:fillRect/>
            </a:stretch>
          </a:blipFill>
          <a:ln>
            <a:noFill/>
          </a:ln>
        </p:spPr>
        <p:txBody>
          <a:bodyPr/>
          <a:lstStyle/>
          <a:p>
            <a:endParaRPr lang="en-US"/>
          </a:p>
        </p:txBody>
      </p:sp>
      <p:sp>
        <p:nvSpPr>
          <p:cNvPr id="363" name="Google Shape;363;g292f2399bf6_0_56"/>
          <p:cNvSpPr/>
          <p:nvPr/>
        </p:nvSpPr>
        <p:spPr>
          <a:xfrm>
            <a:off x="5300325" y="1862125"/>
            <a:ext cx="11758443" cy="7004555"/>
          </a:xfrm>
          <a:custGeom>
            <a:avLst/>
            <a:gdLst/>
            <a:ahLst/>
            <a:cxnLst/>
            <a:rect l="l" t="t" r="r" b="b"/>
            <a:pathLst>
              <a:path w="3186570" h="3946228" extrusionOk="0">
                <a:moveTo>
                  <a:pt x="3062110" y="3946228"/>
                </a:moveTo>
                <a:lnTo>
                  <a:pt x="124460" y="3946228"/>
                </a:lnTo>
                <a:cubicBezTo>
                  <a:pt x="55880" y="3946228"/>
                  <a:pt x="0" y="3890348"/>
                  <a:pt x="0" y="3821767"/>
                </a:cubicBezTo>
                <a:lnTo>
                  <a:pt x="0" y="124460"/>
                </a:lnTo>
                <a:cubicBezTo>
                  <a:pt x="0" y="55880"/>
                  <a:pt x="55880" y="0"/>
                  <a:pt x="124460" y="0"/>
                </a:cubicBezTo>
                <a:lnTo>
                  <a:pt x="3062110" y="0"/>
                </a:lnTo>
                <a:cubicBezTo>
                  <a:pt x="3130690" y="0"/>
                  <a:pt x="3186570" y="55880"/>
                  <a:pt x="3186570" y="124460"/>
                </a:cubicBezTo>
                <a:lnTo>
                  <a:pt x="3186570" y="3821768"/>
                </a:lnTo>
                <a:cubicBezTo>
                  <a:pt x="3186570" y="3890348"/>
                  <a:pt x="3130690" y="3946228"/>
                  <a:pt x="3062110" y="3946228"/>
                </a:cubicBezTo>
                <a:close/>
              </a:path>
            </a:pathLst>
          </a:custGeom>
          <a:solidFill>
            <a:srgbClr val="100F0D">
              <a:alpha val="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g292f2399bf6_0_56"/>
          <p:cNvGrpSpPr/>
          <p:nvPr/>
        </p:nvGrpSpPr>
        <p:grpSpPr>
          <a:xfrm>
            <a:off x="9045079" y="1377159"/>
            <a:ext cx="5653808" cy="727528"/>
            <a:chOff x="0" y="0"/>
            <a:chExt cx="7538411" cy="970038"/>
          </a:xfrm>
        </p:grpSpPr>
        <p:sp>
          <p:nvSpPr>
            <p:cNvPr id="365" name="Google Shape;365;g292f2399bf6_0_56"/>
            <p:cNvSpPr/>
            <p:nvPr/>
          </p:nvSpPr>
          <p:spPr>
            <a:xfrm>
              <a:off x="0" y="0"/>
              <a:ext cx="7538411" cy="970038"/>
            </a:xfrm>
            <a:custGeom>
              <a:avLst/>
              <a:gdLst/>
              <a:ahLst/>
              <a:cxnLst/>
              <a:rect l="l" t="t" r="r" b="b"/>
              <a:pathLst>
                <a:path w="7595376" h="977368" extrusionOk="0">
                  <a:moveTo>
                    <a:pt x="7470916" y="977367"/>
                  </a:moveTo>
                  <a:lnTo>
                    <a:pt x="124460" y="977367"/>
                  </a:lnTo>
                  <a:cubicBezTo>
                    <a:pt x="55880" y="977367"/>
                    <a:pt x="0" y="921487"/>
                    <a:pt x="0" y="852907"/>
                  </a:cubicBezTo>
                  <a:lnTo>
                    <a:pt x="0" y="124460"/>
                  </a:lnTo>
                  <a:cubicBezTo>
                    <a:pt x="0" y="55880"/>
                    <a:pt x="55880" y="0"/>
                    <a:pt x="124460" y="0"/>
                  </a:cubicBezTo>
                  <a:lnTo>
                    <a:pt x="7470916" y="0"/>
                  </a:lnTo>
                  <a:cubicBezTo>
                    <a:pt x="7539496" y="0"/>
                    <a:pt x="7595376" y="55880"/>
                    <a:pt x="7595376" y="124460"/>
                  </a:cubicBezTo>
                  <a:lnTo>
                    <a:pt x="7595376" y="852908"/>
                  </a:lnTo>
                  <a:cubicBezTo>
                    <a:pt x="7595376" y="921487"/>
                    <a:pt x="7539496" y="977368"/>
                    <a:pt x="7470916" y="977368"/>
                  </a:cubicBez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g292f2399bf6_0_56"/>
            <p:cNvSpPr txBox="1"/>
            <p:nvPr/>
          </p:nvSpPr>
          <p:spPr>
            <a:xfrm>
              <a:off x="1176477" y="219688"/>
              <a:ext cx="5185500" cy="442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55" b="1" i="0" u="none" strike="noStrike" cap="none">
                  <a:solidFill>
                    <a:srgbClr val="FFFFFF"/>
                  </a:solidFill>
                  <a:latin typeface="DM Sans"/>
                  <a:ea typeface="DM Sans"/>
                  <a:cs typeface="DM Sans"/>
                  <a:sym typeface="DM Sans"/>
                </a:rPr>
                <a:t>Sprint 4</a:t>
              </a:r>
              <a:endParaRPr/>
            </a:p>
          </p:txBody>
        </p:sp>
      </p:grpSp>
      <p:grpSp>
        <p:nvGrpSpPr>
          <p:cNvPr id="367" name="Google Shape;367;g292f2399bf6_0_56"/>
          <p:cNvGrpSpPr/>
          <p:nvPr/>
        </p:nvGrpSpPr>
        <p:grpSpPr>
          <a:xfrm rot="463219">
            <a:off x="8318412" y="2464162"/>
            <a:ext cx="2838178" cy="3148349"/>
            <a:chOff x="1" y="2407"/>
            <a:chExt cx="2337670" cy="2655161"/>
          </a:xfrm>
        </p:grpSpPr>
        <p:sp>
          <p:nvSpPr>
            <p:cNvPr id="368" name="Google Shape;368;g292f2399bf6_0_56"/>
            <p:cNvSpPr/>
            <p:nvPr/>
          </p:nvSpPr>
          <p:spPr>
            <a:xfrm rot="-570569">
              <a:off x="166262" y="153067"/>
              <a:ext cx="2005147" cy="2179507"/>
            </a:xfrm>
            <a:custGeom>
              <a:avLst/>
              <a:gdLst/>
              <a:ahLst/>
              <a:cxnLst/>
              <a:rect l="l" t="t" r="r" b="b"/>
              <a:pathLst>
                <a:path w="2007708" h="2182291" extrusionOk="0">
                  <a:moveTo>
                    <a:pt x="0" y="0"/>
                  </a:moveTo>
                  <a:lnTo>
                    <a:pt x="2007708" y="0"/>
                  </a:lnTo>
                  <a:lnTo>
                    <a:pt x="2007708" y="2182291"/>
                  </a:lnTo>
                  <a:lnTo>
                    <a:pt x="0" y="2182291"/>
                  </a:lnTo>
                  <a:lnTo>
                    <a:pt x="0" y="0"/>
                  </a:lnTo>
                  <a:close/>
                </a:path>
              </a:pathLst>
            </a:custGeom>
            <a:blipFill rotWithShape="1">
              <a:blip r:embed="rId4">
                <a:alphaModFix/>
              </a:blip>
              <a:stretch>
                <a:fillRect/>
              </a:stretch>
            </a:blipFill>
            <a:ln>
              <a:noFill/>
            </a:ln>
          </p:spPr>
          <p:txBody>
            <a:bodyPr/>
            <a:lstStyle/>
            <a:p>
              <a:endParaRPr lang="en-US"/>
            </a:p>
          </p:txBody>
        </p:sp>
        <p:sp>
          <p:nvSpPr>
            <p:cNvPr id="369" name="Google Shape;369;g292f2399bf6_0_56"/>
            <p:cNvSpPr txBox="1"/>
            <p:nvPr/>
          </p:nvSpPr>
          <p:spPr>
            <a:xfrm rot="-404999">
              <a:off x="323467" y="382331"/>
              <a:ext cx="1750937" cy="2179872"/>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1200"/>
                </a:spcBef>
                <a:spcAft>
                  <a:spcPts val="0"/>
                </a:spcAft>
                <a:buNone/>
              </a:pPr>
              <a:r>
                <a:rPr lang="en-US" sz="1200" b="1">
                  <a:solidFill>
                    <a:schemeClr val="dk1"/>
                  </a:solidFill>
                </a:rPr>
                <a:t>As an </a:t>
              </a:r>
              <a:r>
                <a:rPr lang="en-US" sz="1200">
                  <a:solidFill>
                    <a:schemeClr val="dk1"/>
                  </a:solidFill>
                </a:rPr>
                <a:t>international student accessing the PV settle website,</a:t>
              </a:r>
              <a:r>
                <a:rPr lang="en-US" sz="1200" b="1">
                  <a:solidFill>
                    <a:schemeClr val="dk1"/>
                  </a:solidFill>
                </a:rPr>
                <a:t> I want </a:t>
              </a:r>
              <a:r>
                <a:rPr lang="en-US" sz="1200">
                  <a:solidFill>
                    <a:schemeClr val="dk1"/>
                  </a:solidFill>
                </a:rPr>
                <a:t>the information hub organized by clear categories</a:t>
              </a:r>
              <a:r>
                <a:rPr lang="en-US" sz="1200" b="1">
                  <a:solidFill>
                    <a:schemeClr val="dk1"/>
                  </a:solidFill>
                </a:rPr>
                <a:t> so that</a:t>
              </a:r>
              <a:r>
                <a:rPr lang="en-US" sz="1200">
                  <a:solidFill>
                    <a:schemeClr val="dk1"/>
                  </a:solidFill>
                </a:rPr>
                <a:t> I can quickly find the specific guidance I need, making it easy to locate the most relevant information.</a:t>
              </a:r>
              <a:endParaRPr sz="1200">
                <a:solidFill>
                  <a:schemeClr val="dk1"/>
                </a:solidFill>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grpSp>
        <p:nvGrpSpPr>
          <p:cNvPr id="370" name="Google Shape;370;g292f2399bf6_0_56"/>
          <p:cNvGrpSpPr/>
          <p:nvPr/>
        </p:nvGrpSpPr>
        <p:grpSpPr>
          <a:xfrm rot="429449">
            <a:off x="11033253" y="2469062"/>
            <a:ext cx="3114283" cy="2971168"/>
            <a:chOff x="1273203" y="-277799"/>
            <a:chExt cx="2294679" cy="2640354"/>
          </a:xfrm>
        </p:grpSpPr>
        <p:sp>
          <p:nvSpPr>
            <p:cNvPr id="371" name="Google Shape;371;g292f2399bf6_0_56"/>
            <p:cNvSpPr/>
            <p:nvPr/>
          </p:nvSpPr>
          <p:spPr>
            <a:xfrm rot="-564805">
              <a:off x="1453864" y="-135721"/>
              <a:ext cx="1933357" cy="2356199"/>
            </a:xfrm>
            <a:custGeom>
              <a:avLst/>
              <a:gdLst/>
              <a:ahLst/>
              <a:cxnLst/>
              <a:rect l="l" t="t" r="r" b="b"/>
              <a:pathLst>
                <a:path w="2007708" h="2182291" extrusionOk="0">
                  <a:moveTo>
                    <a:pt x="0" y="0"/>
                  </a:moveTo>
                  <a:lnTo>
                    <a:pt x="2007708" y="0"/>
                  </a:lnTo>
                  <a:lnTo>
                    <a:pt x="2007708" y="2182291"/>
                  </a:lnTo>
                  <a:lnTo>
                    <a:pt x="0" y="2182291"/>
                  </a:lnTo>
                  <a:lnTo>
                    <a:pt x="0" y="0"/>
                  </a:lnTo>
                  <a:close/>
                </a:path>
              </a:pathLst>
            </a:custGeom>
            <a:blipFill rotWithShape="1">
              <a:blip r:embed="rId4">
                <a:alphaModFix/>
              </a:blip>
              <a:stretch>
                <a:fillRect/>
              </a:stretch>
            </a:blipFill>
            <a:ln>
              <a:noFill/>
            </a:ln>
          </p:spPr>
          <p:txBody>
            <a:bodyPr/>
            <a:lstStyle/>
            <a:p>
              <a:endParaRPr lang="en-US"/>
            </a:p>
          </p:txBody>
        </p:sp>
        <p:sp>
          <p:nvSpPr>
            <p:cNvPr id="372" name="Google Shape;372;g292f2399bf6_0_56"/>
            <p:cNvSpPr txBox="1"/>
            <p:nvPr/>
          </p:nvSpPr>
          <p:spPr>
            <a:xfrm rot="-405191">
              <a:off x="1603215" y="239513"/>
              <a:ext cx="1737354" cy="1920397"/>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200" b="1">
                  <a:solidFill>
                    <a:schemeClr val="dk1"/>
                  </a:solidFill>
                </a:rPr>
                <a:t>As an</a:t>
              </a:r>
              <a:r>
                <a:rPr lang="en-US" sz="1200">
                  <a:solidFill>
                    <a:schemeClr val="dk1"/>
                  </a:solidFill>
                </a:rPr>
                <a:t> international student accessing the PV settle website, </a:t>
              </a:r>
              <a:r>
                <a:rPr lang="en-US" sz="1200" b="1">
                  <a:solidFill>
                    <a:schemeClr val="dk1"/>
                  </a:solidFill>
                </a:rPr>
                <a:t>I want </a:t>
              </a:r>
              <a:r>
                <a:rPr lang="en-US" sz="1200">
                  <a:solidFill>
                    <a:schemeClr val="dk1"/>
                  </a:solidFill>
                </a:rPr>
                <a:t>step-by-step instructions for obtaining a social security number </a:t>
              </a:r>
              <a:r>
                <a:rPr lang="en-US" sz="1200" b="1">
                  <a:solidFill>
                    <a:schemeClr val="dk1"/>
                  </a:solidFill>
                </a:rPr>
                <a:t>so that </a:t>
              </a:r>
              <a:r>
                <a:rPr lang="en-US" sz="1200">
                  <a:solidFill>
                    <a:schemeClr val="dk1"/>
                  </a:solidFill>
                </a:rPr>
                <a:t>I can seamlessly navigate the process and succeed in getting this essential ID.</a:t>
              </a:r>
              <a:endParaRPr sz="1200">
                <a:solidFill>
                  <a:schemeClr val="dk1"/>
                </a:solidFill>
              </a:endParaRPr>
            </a:p>
            <a:p>
              <a:pPr marL="0" lvl="0" indent="0" algn="l"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l" rtl="0">
                <a:lnSpc>
                  <a:spcPct val="80010"/>
                </a:lnSpc>
                <a:spcBef>
                  <a:spcPts val="0"/>
                </a:spcBef>
                <a:spcAft>
                  <a:spcPts val="0"/>
                </a:spcAft>
                <a:buNone/>
              </a:pPr>
              <a:endParaRPr sz="1926">
                <a:solidFill>
                  <a:srgbClr val="100F0D"/>
                </a:solidFill>
              </a:endParaRPr>
            </a:p>
          </p:txBody>
        </p:sp>
      </p:grpSp>
      <p:grpSp>
        <p:nvGrpSpPr>
          <p:cNvPr id="373" name="Google Shape;373;g292f2399bf6_0_56"/>
          <p:cNvGrpSpPr/>
          <p:nvPr/>
        </p:nvGrpSpPr>
        <p:grpSpPr>
          <a:xfrm rot="489040">
            <a:off x="6397939" y="5597589"/>
            <a:ext cx="3072521" cy="3049097"/>
            <a:chOff x="0" y="2974"/>
            <a:chExt cx="2888673" cy="3065575"/>
          </a:xfrm>
        </p:grpSpPr>
        <p:sp>
          <p:nvSpPr>
            <p:cNvPr id="374" name="Google Shape;374;g292f2399bf6_0_56"/>
            <p:cNvSpPr/>
            <p:nvPr/>
          </p:nvSpPr>
          <p:spPr>
            <a:xfrm rot="-570569">
              <a:off x="205451" y="189146"/>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375" name="Google Shape;375;g292f2399bf6_0_56"/>
            <p:cNvSpPr txBox="1"/>
            <p:nvPr/>
          </p:nvSpPr>
          <p:spPr>
            <a:xfrm rot="-405301">
              <a:off x="610203" y="536920"/>
              <a:ext cx="1866960" cy="2392939"/>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200" b="1">
                  <a:solidFill>
                    <a:schemeClr val="dk1"/>
                  </a:solidFill>
                </a:rPr>
                <a:t>As an</a:t>
              </a:r>
              <a:r>
                <a:rPr lang="en-US" sz="1200">
                  <a:solidFill>
                    <a:schemeClr val="dk1"/>
                  </a:solidFill>
                </a:rPr>
                <a:t> international student accessing the PV settle website, </a:t>
              </a:r>
              <a:r>
                <a:rPr lang="en-US" sz="1200" b="1">
                  <a:solidFill>
                    <a:schemeClr val="dk1"/>
                  </a:solidFill>
                </a:rPr>
                <a:t>I want</a:t>
              </a:r>
              <a:r>
                <a:rPr lang="en-US" sz="1200">
                  <a:solidFill>
                    <a:schemeClr val="dk1"/>
                  </a:solidFill>
                </a:rPr>
                <a:t> step-by-step instructions for obtaining a phone number </a:t>
              </a:r>
              <a:r>
                <a:rPr lang="en-US" sz="1200" b="1">
                  <a:solidFill>
                    <a:schemeClr val="dk1"/>
                  </a:solidFill>
                </a:rPr>
                <a:t>so that </a:t>
              </a:r>
              <a:r>
                <a:rPr lang="en-US" sz="1200">
                  <a:solidFill>
                    <a:schemeClr val="dk1"/>
                  </a:solidFill>
                </a:rPr>
                <a:t>I can smoothly go through the steps and get connected with phone service when I arrive.</a:t>
              </a:r>
              <a:endParaRPr sz="1200">
                <a:solidFill>
                  <a:schemeClr val="dk1"/>
                </a:solidFill>
              </a:endParaRPr>
            </a:p>
            <a:p>
              <a:pPr marL="0" lvl="0" indent="0" algn="just" rtl="0">
                <a:lnSpc>
                  <a:spcPct val="115000"/>
                </a:lnSpc>
                <a:spcBef>
                  <a:spcPts val="1200"/>
                </a:spcBef>
                <a:spcAft>
                  <a:spcPts val="0"/>
                </a:spcAft>
                <a:buNone/>
              </a:pPr>
              <a:endParaRPr sz="1500"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grpSp>
        <p:nvGrpSpPr>
          <p:cNvPr id="376" name="Google Shape;376;g292f2399bf6_0_56"/>
          <p:cNvGrpSpPr/>
          <p:nvPr/>
        </p:nvGrpSpPr>
        <p:grpSpPr>
          <a:xfrm rot="478317">
            <a:off x="9458715" y="5699373"/>
            <a:ext cx="3226341" cy="3030735"/>
            <a:chOff x="2298973" y="-259821"/>
            <a:chExt cx="2888673" cy="3266846"/>
          </a:xfrm>
        </p:grpSpPr>
        <p:sp>
          <p:nvSpPr>
            <p:cNvPr id="377" name="Google Shape;377;g292f2399bf6_0_56"/>
            <p:cNvSpPr/>
            <p:nvPr/>
          </p:nvSpPr>
          <p:spPr>
            <a:xfrm rot="-570569">
              <a:off x="2504424" y="-73648"/>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6">
                <a:alphaModFix/>
              </a:blip>
              <a:stretch>
                <a:fillRect/>
              </a:stretch>
            </a:blipFill>
            <a:ln>
              <a:noFill/>
            </a:ln>
          </p:spPr>
          <p:txBody>
            <a:bodyPr/>
            <a:lstStyle/>
            <a:p>
              <a:endParaRPr lang="en-US"/>
            </a:p>
          </p:txBody>
        </p:sp>
        <p:sp>
          <p:nvSpPr>
            <p:cNvPr id="378" name="Google Shape;378;g292f2399bf6_0_56"/>
            <p:cNvSpPr txBox="1"/>
            <p:nvPr/>
          </p:nvSpPr>
          <p:spPr>
            <a:xfrm rot="-405235">
              <a:off x="2885543" y="301904"/>
              <a:ext cx="1959095" cy="2598942"/>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200" b="1">
                  <a:solidFill>
                    <a:schemeClr val="dk1"/>
                  </a:solidFill>
                </a:rPr>
                <a:t>As an</a:t>
              </a:r>
              <a:r>
                <a:rPr lang="en-US" sz="1200">
                  <a:solidFill>
                    <a:schemeClr val="dk1"/>
                  </a:solidFill>
                </a:rPr>
                <a:t> international student accessing the PV settle website,</a:t>
              </a:r>
              <a:r>
                <a:rPr lang="en-US" sz="1200" b="1">
                  <a:solidFill>
                    <a:schemeClr val="dk1"/>
                  </a:solidFill>
                </a:rPr>
                <a:t> I want</a:t>
              </a:r>
              <a:r>
                <a:rPr lang="en-US" sz="1200">
                  <a:solidFill>
                    <a:schemeClr val="dk1"/>
                  </a:solidFill>
                </a:rPr>
                <a:t> step-by-step instructions for tasks like opening a bank account </a:t>
              </a:r>
              <a:r>
                <a:rPr lang="en-US" sz="1200" b="1">
                  <a:solidFill>
                    <a:schemeClr val="dk1"/>
                  </a:solidFill>
                </a:rPr>
                <a:t>so that</a:t>
              </a:r>
              <a:r>
                <a:rPr lang="en-US" sz="1200">
                  <a:solidFill>
                    <a:schemeClr val="dk1"/>
                  </a:solidFill>
                </a:rPr>
                <a:t> I can easily complete it without confusion, making the process smooth and straightforward.</a:t>
              </a:r>
              <a:endParaRPr sz="1200">
                <a:solidFill>
                  <a:schemeClr val="dk1"/>
                </a:solidFill>
              </a:endParaRPr>
            </a:p>
            <a:p>
              <a:pPr marL="0" lvl="0" indent="0" algn="just" rtl="0">
                <a:lnSpc>
                  <a:spcPct val="115000"/>
                </a:lnSpc>
                <a:spcBef>
                  <a:spcPts val="1200"/>
                </a:spcBef>
                <a:spcAft>
                  <a:spcPts val="0"/>
                </a:spcAft>
                <a:buNone/>
              </a:pPr>
              <a:endParaRPr sz="1700"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grpSp>
        <p:nvGrpSpPr>
          <p:cNvPr id="379" name="Google Shape;379;g292f2399bf6_0_56"/>
          <p:cNvGrpSpPr/>
          <p:nvPr/>
        </p:nvGrpSpPr>
        <p:grpSpPr>
          <a:xfrm>
            <a:off x="5311826" y="214096"/>
            <a:ext cx="326827" cy="271800"/>
            <a:chOff x="0" y="0"/>
            <a:chExt cx="812800" cy="812800"/>
          </a:xfrm>
        </p:grpSpPr>
        <p:sp>
          <p:nvSpPr>
            <p:cNvPr id="380" name="Google Shape;380;g292f2399bf6_0_5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292f2399bf6_0_56"/>
            <p:cNvSpPr txBox="1"/>
            <p:nvPr/>
          </p:nvSpPr>
          <p:spPr>
            <a:xfrm>
              <a:off x="76200" y="142875"/>
              <a:ext cx="660300" cy="593700"/>
            </a:xfrm>
            <a:prstGeom prst="rect">
              <a:avLst/>
            </a:prstGeom>
            <a:noFill/>
            <a:ln>
              <a:noFill/>
            </a:ln>
          </p:spPr>
          <p:txBody>
            <a:bodyPr spcFirstLastPara="1" wrap="square" lIns="50800" tIns="50800" rIns="50800" bIns="50800" anchor="ctr" anchorCtr="0">
              <a:noAutofit/>
            </a:bodyPr>
            <a:lstStyle/>
            <a:p>
              <a:pPr marL="0" marR="0" lvl="0" indent="0" algn="ctr" rtl="0">
                <a:lnSpc>
                  <a:spcPct val="95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2" name="Google Shape;382;g292f2399bf6_0_56"/>
          <p:cNvSpPr txBox="1"/>
          <p:nvPr/>
        </p:nvSpPr>
        <p:spPr>
          <a:xfrm>
            <a:off x="439801" y="3768600"/>
            <a:ext cx="4132200" cy="2356200"/>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4783" b="1" i="0" u="none" strike="noStrike" cap="none">
                <a:solidFill>
                  <a:srgbClr val="6A02A2"/>
                </a:solidFill>
                <a:latin typeface="Roboto"/>
                <a:ea typeface="Roboto"/>
                <a:cs typeface="Roboto"/>
                <a:sym typeface="Roboto"/>
              </a:rPr>
              <a:t>Discussion of Remaining User Stories</a:t>
            </a:r>
            <a:endParaRPr sz="100"/>
          </a:p>
        </p:txBody>
      </p:sp>
      <p:sp>
        <p:nvSpPr>
          <p:cNvPr id="383" name="Google Shape;383;g292f2399bf6_0_56"/>
          <p:cNvSpPr txBox="1"/>
          <p:nvPr/>
        </p:nvSpPr>
        <p:spPr>
          <a:xfrm>
            <a:off x="5733500" y="207275"/>
            <a:ext cx="12048900" cy="535800"/>
          </a:xfrm>
          <a:prstGeom prst="rect">
            <a:avLst/>
          </a:prstGeom>
          <a:noFill/>
          <a:ln>
            <a:noFill/>
          </a:ln>
        </p:spPr>
        <p:txBody>
          <a:bodyPr spcFirstLastPara="1" wrap="square" lIns="0" tIns="0" rIns="0" bIns="0" anchor="t" anchorCtr="0">
            <a:spAutoFit/>
          </a:bodyPr>
          <a:lstStyle/>
          <a:p>
            <a:pPr marL="0" marR="0" lvl="0" indent="0" algn="l" rtl="0">
              <a:lnSpc>
                <a:spcPct val="110009"/>
              </a:lnSpc>
              <a:spcBef>
                <a:spcPts val="0"/>
              </a:spcBef>
              <a:spcAft>
                <a:spcPts val="0"/>
              </a:spcAft>
              <a:buNone/>
            </a:pPr>
            <a:r>
              <a:rPr lang="en-US" sz="1800" b="1" i="0" u="none" strike="noStrike" cap="none">
                <a:solidFill>
                  <a:srgbClr val="6A02A2"/>
                </a:solidFill>
                <a:latin typeface="Roboto"/>
                <a:ea typeface="Roboto"/>
                <a:cs typeface="Roboto"/>
                <a:sym typeface="Roboto"/>
              </a:rPr>
              <a:t>Epic 1 - </a:t>
            </a:r>
            <a:r>
              <a:rPr lang="en-US" sz="1500" b="1">
                <a:solidFill>
                  <a:schemeClr val="dk1"/>
                </a:solidFill>
              </a:rPr>
              <a:t> Create an engaging, easy to navigate information hub on the PV Settle website to provide international students guidance on essential tasks when relocating to study in PVAMU.</a:t>
            </a:r>
            <a:endParaRPr sz="2100"/>
          </a:p>
        </p:txBody>
      </p:sp>
      <p:grpSp>
        <p:nvGrpSpPr>
          <p:cNvPr id="384" name="Google Shape;384;g292f2399bf6_0_56"/>
          <p:cNvGrpSpPr/>
          <p:nvPr/>
        </p:nvGrpSpPr>
        <p:grpSpPr>
          <a:xfrm rot="489040">
            <a:off x="13057214" y="5681414"/>
            <a:ext cx="3072521" cy="3049097"/>
            <a:chOff x="0" y="2974"/>
            <a:chExt cx="2888673" cy="3065575"/>
          </a:xfrm>
        </p:grpSpPr>
        <p:sp>
          <p:nvSpPr>
            <p:cNvPr id="385" name="Google Shape;385;g292f2399bf6_0_56"/>
            <p:cNvSpPr/>
            <p:nvPr/>
          </p:nvSpPr>
          <p:spPr>
            <a:xfrm rot="-570569">
              <a:off x="205451" y="189146"/>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386" name="Google Shape;386;g292f2399bf6_0_56"/>
            <p:cNvSpPr txBox="1"/>
            <p:nvPr/>
          </p:nvSpPr>
          <p:spPr>
            <a:xfrm rot="-405301">
              <a:off x="610203" y="536920"/>
              <a:ext cx="1866960" cy="2392939"/>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US" sz="1200" b="1">
                  <a:solidFill>
                    <a:schemeClr val="dk1"/>
                  </a:solidFill>
                </a:rPr>
                <a:t>As an</a:t>
              </a:r>
              <a:r>
                <a:rPr lang="en-US" sz="1200">
                  <a:solidFill>
                    <a:schemeClr val="dk1"/>
                  </a:solidFill>
                </a:rPr>
                <a:t> international student accessing the PV settle website, I</a:t>
              </a:r>
              <a:r>
                <a:rPr lang="en-US" sz="1200" b="1">
                  <a:solidFill>
                    <a:schemeClr val="dk1"/>
                  </a:solidFill>
                </a:rPr>
                <a:t> want</a:t>
              </a:r>
              <a:r>
                <a:rPr lang="en-US" sz="1200">
                  <a:solidFill>
                    <a:schemeClr val="dk1"/>
                  </a:solidFill>
                </a:rPr>
                <a:t> step-by-step instructions for obtaining a phone number </a:t>
              </a:r>
              <a:r>
                <a:rPr lang="en-US" sz="1200" b="1">
                  <a:solidFill>
                    <a:schemeClr val="dk1"/>
                  </a:solidFill>
                </a:rPr>
                <a:t>so that </a:t>
              </a:r>
              <a:r>
                <a:rPr lang="en-US" sz="1200">
                  <a:solidFill>
                    <a:schemeClr val="dk1"/>
                  </a:solidFill>
                </a:rPr>
                <a:t>I can smoothly go through the steps and get connected with phone service when I arrive.</a:t>
              </a:r>
              <a:endParaRPr sz="1200">
                <a:solidFill>
                  <a:schemeClr val="dk1"/>
                </a:solidFill>
              </a:endParaRPr>
            </a:p>
            <a:p>
              <a:pPr marL="0" lvl="0" indent="0" algn="just" rtl="0">
                <a:lnSpc>
                  <a:spcPct val="115000"/>
                </a:lnSpc>
                <a:spcBef>
                  <a:spcPts val="1200"/>
                </a:spcBef>
                <a:spcAft>
                  <a:spcPts val="0"/>
                </a:spcAft>
                <a:buNone/>
              </a:pPr>
              <a:endParaRPr sz="1500"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g25cd446e0e9_0_6"/>
          <p:cNvGrpSpPr/>
          <p:nvPr/>
        </p:nvGrpSpPr>
        <p:grpSpPr>
          <a:xfrm>
            <a:off x="-257224" y="-180825"/>
            <a:ext cx="5244147" cy="10827411"/>
            <a:chOff x="0" y="-47625"/>
            <a:chExt cx="1602000" cy="2851645"/>
          </a:xfrm>
        </p:grpSpPr>
        <p:sp>
          <p:nvSpPr>
            <p:cNvPr id="392" name="Google Shape;392;g25cd446e0e9_0_6"/>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393" name="Google Shape;393;g25cd446e0e9_0_6"/>
            <p:cNvSpPr txBox="1"/>
            <p:nvPr/>
          </p:nvSpPr>
          <p:spPr>
            <a:xfrm>
              <a:off x="0" y="-47625"/>
              <a:ext cx="1602000" cy="28515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4" name="Google Shape;394;g25cd446e0e9_0_6"/>
          <p:cNvSpPr/>
          <p:nvPr/>
        </p:nvSpPr>
        <p:spPr>
          <a:xfrm>
            <a:off x="0" y="0"/>
            <a:ext cx="121800"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g25cd446e0e9_0_6"/>
          <p:cNvSpPr/>
          <p:nvPr/>
        </p:nvSpPr>
        <p:spPr>
          <a:xfrm>
            <a:off x="581231" y="6960614"/>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3">
              <a:alphaModFix/>
            </a:blip>
            <a:stretch>
              <a:fillRect/>
            </a:stretch>
          </a:blipFill>
          <a:ln>
            <a:noFill/>
          </a:ln>
        </p:spPr>
        <p:txBody>
          <a:bodyPr/>
          <a:lstStyle/>
          <a:p>
            <a:endParaRPr lang="en-US"/>
          </a:p>
        </p:txBody>
      </p:sp>
      <p:sp>
        <p:nvSpPr>
          <p:cNvPr id="396" name="Google Shape;396;g25cd446e0e9_0_6"/>
          <p:cNvSpPr/>
          <p:nvPr/>
        </p:nvSpPr>
        <p:spPr>
          <a:xfrm>
            <a:off x="5842100" y="3036925"/>
            <a:ext cx="6046517" cy="7004555"/>
          </a:xfrm>
          <a:custGeom>
            <a:avLst/>
            <a:gdLst/>
            <a:ahLst/>
            <a:cxnLst/>
            <a:rect l="l" t="t" r="r" b="b"/>
            <a:pathLst>
              <a:path w="3186570" h="3946228" extrusionOk="0">
                <a:moveTo>
                  <a:pt x="3062110" y="3946228"/>
                </a:moveTo>
                <a:lnTo>
                  <a:pt x="124460" y="3946228"/>
                </a:lnTo>
                <a:cubicBezTo>
                  <a:pt x="55880" y="3946228"/>
                  <a:pt x="0" y="3890348"/>
                  <a:pt x="0" y="3821767"/>
                </a:cubicBezTo>
                <a:lnTo>
                  <a:pt x="0" y="124460"/>
                </a:lnTo>
                <a:cubicBezTo>
                  <a:pt x="0" y="55880"/>
                  <a:pt x="55880" y="0"/>
                  <a:pt x="124460" y="0"/>
                </a:cubicBezTo>
                <a:lnTo>
                  <a:pt x="3062110" y="0"/>
                </a:lnTo>
                <a:cubicBezTo>
                  <a:pt x="3130690" y="0"/>
                  <a:pt x="3186570" y="55880"/>
                  <a:pt x="3186570" y="124460"/>
                </a:cubicBezTo>
                <a:lnTo>
                  <a:pt x="3186570" y="3821768"/>
                </a:lnTo>
                <a:cubicBezTo>
                  <a:pt x="3186570" y="3890348"/>
                  <a:pt x="3130690" y="3946228"/>
                  <a:pt x="3062110" y="3946228"/>
                </a:cubicBezTo>
                <a:close/>
              </a:path>
            </a:pathLst>
          </a:custGeom>
          <a:solidFill>
            <a:srgbClr val="100F0D">
              <a:alpha val="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g25cd446e0e9_0_6"/>
          <p:cNvGrpSpPr/>
          <p:nvPr/>
        </p:nvGrpSpPr>
        <p:grpSpPr>
          <a:xfrm>
            <a:off x="5843275" y="2533800"/>
            <a:ext cx="6004344" cy="727528"/>
            <a:chOff x="0" y="0"/>
            <a:chExt cx="7538411" cy="970038"/>
          </a:xfrm>
        </p:grpSpPr>
        <p:sp>
          <p:nvSpPr>
            <p:cNvPr id="398" name="Google Shape;398;g25cd446e0e9_0_6"/>
            <p:cNvSpPr/>
            <p:nvPr/>
          </p:nvSpPr>
          <p:spPr>
            <a:xfrm>
              <a:off x="0" y="0"/>
              <a:ext cx="7538411" cy="970038"/>
            </a:xfrm>
            <a:custGeom>
              <a:avLst/>
              <a:gdLst/>
              <a:ahLst/>
              <a:cxnLst/>
              <a:rect l="l" t="t" r="r" b="b"/>
              <a:pathLst>
                <a:path w="7595376" h="977368" extrusionOk="0">
                  <a:moveTo>
                    <a:pt x="7470916" y="977367"/>
                  </a:moveTo>
                  <a:lnTo>
                    <a:pt x="124460" y="977367"/>
                  </a:lnTo>
                  <a:cubicBezTo>
                    <a:pt x="55880" y="977367"/>
                    <a:pt x="0" y="921487"/>
                    <a:pt x="0" y="852907"/>
                  </a:cubicBezTo>
                  <a:lnTo>
                    <a:pt x="0" y="124460"/>
                  </a:lnTo>
                  <a:cubicBezTo>
                    <a:pt x="0" y="55880"/>
                    <a:pt x="55880" y="0"/>
                    <a:pt x="124460" y="0"/>
                  </a:cubicBezTo>
                  <a:lnTo>
                    <a:pt x="7470916" y="0"/>
                  </a:lnTo>
                  <a:cubicBezTo>
                    <a:pt x="7539496" y="0"/>
                    <a:pt x="7595376" y="55880"/>
                    <a:pt x="7595376" y="124460"/>
                  </a:cubicBezTo>
                  <a:lnTo>
                    <a:pt x="7595376" y="852908"/>
                  </a:lnTo>
                  <a:cubicBezTo>
                    <a:pt x="7595376" y="921487"/>
                    <a:pt x="7539496" y="977368"/>
                    <a:pt x="7470916" y="977368"/>
                  </a:cubicBezTo>
                  <a:close/>
                </a:path>
              </a:pathLst>
            </a:custGeom>
            <a:solidFill>
              <a:srgbClr val="FFB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g25cd446e0e9_0_6"/>
            <p:cNvSpPr txBox="1"/>
            <p:nvPr/>
          </p:nvSpPr>
          <p:spPr>
            <a:xfrm>
              <a:off x="1176477" y="219688"/>
              <a:ext cx="5185500" cy="442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55" b="1" i="0" u="none" strike="noStrike" cap="none">
                  <a:solidFill>
                    <a:srgbClr val="FFFFFF"/>
                  </a:solidFill>
                  <a:latin typeface="DM Sans"/>
                  <a:ea typeface="DM Sans"/>
                  <a:cs typeface="DM Sans"/>
                  <a:sym typeface="DM Sans"/>
                </a:rPr>
                <a:t>Sprint </a:t>
              </a:r>
              <a:r>
                <a:rPr lang="en-US" sz="2155" b="1">
                  <a:solidFill>
                    <a:srgbClr val="FFFFFF"/>
                  </a:solidFill>
                  <a:latin typeface="DM Sans"/>
                  <a:ea typeface="DM Sans"/>
                  <a:cs typeface="DM Sans"/>
                  <a:sym typeface="DM Sans"/>
                </a:rPr>
                <a:t>4</a:t>
              </a:r>
              <a:endParaRPr/>
            </a:p>
          </p:txBody>
        </p:sp>
      </p:grpSp>
      <p:grpSp>
        <p:nvGrpSpPr>
          <p:cNvPr id="400" name="Google Shape;400;g25cd446e0e9_0_6"/>
          <p:cNvGrpSpPr/>
          <p:nvPr/>
        </p:nvGrpSpPr>
        <p:grpSpPr>
          <a:xfrm rot="482705">
            <a:off x="8497615" y="3560327"/>
            <a:ext cx="3331363" cy="2816282"/>
            <a:chOff x="-447785" y="-2030643"/>
            <a:chExt cx="2888673" cy="3077476"/>
          </a:xfrm>
        </p:grpSpPr>
        <p:sp>
          <p:nvSpPr>
            <p:cNvPr id="401" name="Google Shape;401;g25cd446e0e9_0_6"/>
            <p:cNvSpPr/>
            <p:nvPr/>
          </p:nvSpPr>
          <p:spPr>
            <a:xfrm rot="-570569">
              <a:off x="-242334" y="-1844470"/>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4">
                <a:alphaModFix/>
              </a:blip>
              <a:stretch>
                <a:fillRect/>
              </a:stretch>
            </a:blipFill>
            <a:ln>
              <a:noFill/>
            </a:ln>
          </p:spPr>
          <p:txBody>
            <a:bodyPr/>
            <a:lstStyle/>
            <a:p>
              <a:endParaRPr lang="en-US"/>
            </a:p>
          </p:txBody>
        </p:sp>
        <p:sp>
          <p:nvSpPr>
            <p:cNvPr id="402" name="Google Shape;402;g25cd446e0e9_0_6"/>
            <p:cNvSpPr txBox="1"/>
            <p:nvPr/>
          </p:nvSpPr>
          <p:spPr>
            <a:xfrm rot="-405405">
              <a:off x="236808" y="-1505532"/>
              <a:ext cx="1904729" cy="244883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US" sz="1600" b="1">
                  <a:latin typeface="Times New Roman"/>
                  <a:ea typeface="Times New Roman"/>
                  <a:cs typeface="Times New Roman"/>
                  <a:sym typeface="Times New Roman"/>
                </a:rPr>
                <a:t>As an </a:t>
              </a:r>
              <a:r>
                <a:rPr lang="en-US" sz="1600">
                  <a:latin typeface="Times New Roman"/>
                  <a:ea typeface="Times New Roman"/>
                  <a:cs typeface="Times New Roman"/>
                  <a:sym typeface="Times New Roman"/>
                </a:rPr>
                <a:t>international student, </a:t>
              </a:r>
              <a:r>
                <a:rPr lang="en-US" sz="1600" b="1">
                  <a:latin typeface="Times New Roman"/>
                  <a:ea typeface="Times New Roman"/>
                  <a:cs typeface="Times New Roman"/>
                  <a:sym typeface="Times New Roman"/>
                </a:rPr>
                <a:t>I want </a:t>
              </a:r>
              <a:r>
                <a:rPr lang="en-US" sz="1600">
                  <a:latin typeface="Times New Roman"/>
                  <a:ea typeface="Times New Roman"/>
                  <a:cs typeface="Times New Roman"/>
                  <a:sym typeface="Times New Roman"/>
                </a:rPr>
                <a:t>to view my weekly class schedule, room assignments, and professor details </a:t>
              </a:r>
              <a:r>
                <a:rPr lang="en-US" sz="1600" b="1">
                  <a:latin typeface="Times New Roman"/>
                  <a:ea typeface="Times New Roman"/>
                  <a:cs typeface="Times New Roman"/>
                  <a:sym typeface="Times New Roman"/>
                </a:rPr>
                <a:t>so </a:t>
              </a:r>
              <a:r>
                <a:rPr lang="en-US" sz="1600">
                  <a:latin typeface="Times New Roman"/>
                  <a:ea typeface="Times New Roman"/>
                  <a:cs typeface="Times New Roman"/>
                  <a:sym typeface="Times New Roman"/>
                </a:rPr>
                <a:t>I know when and where my classes meet.</a:t>
              </a:r>
              <a:endParaRPr sz="1600">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grpSp>
        <p:nvGrpSpPr>
          <p:cNvPr id="403" name="Google Shape;403;g25cd446e0e9_0_6"/>
          <p:cNvGrpSpPr/>
          <p:nvPr/>
        </p:nvGrpSpPr>
        <p:grpSpPr>
          <a:xfrm rot="487532">
            <a:off x="5759657" y="3555519"/>
            <a:ext cx="3071745" cy="2856039"/>
            <a:chOff x="-2451754" y="-1722119"/>
            <a:chExt cx="2888673" cy="3065575"/>
          </a:xfrm>
        </p:grpSpPr>
        <p:sp>
          <p:nvSpPr>
            <p:cNvPr id="404" name="Google Shape;404;g25cd446e0e9_0_6"/>
            <p:cNvSpPr/>
            <p:nvPr/>
          </p:nvSpPr>
          <p:spPr>
            <a:xfrm rot="-570569">
              <a:off x="-2246303" y="-1535947"/>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4">
                <a:alphaModFix/>
              </a:blip>
              <a:stretch>
                <a:fillRect/>
              </a:stretch>
            </a:blipFill>
            <a:ln>
              <a:noFill/>
            </a:ln>
          </p:spPr>
          <p:txBody>
            <a:bodyPr/>
            <a:lstStyle/>
            <a:p>
              <a:endParaRPr lang="en-US"/>
            </a:p>
          </p:txBody>
        </p:sp>
        <p:sp>
          <p:nvSpPr>
            <p:cNvPr id="405" name="Google Shape;405;g25cd446e0e9_0_6"/>
            <p:cNvSpPr txBox="1"/>
            <p:nvPr/>
          </p:nvSpPr>
          <p:spPr>
            <a:xfrm rot="-405301">
              <a:off x="-1950936" y="-944583"/>
              <a:ext cx="1866960" cy="1688123"/>
            </a:xfrm>
            <a:prstGeom prst="rect">
              <a:avLst/>
            </a:prstGeom>
            <a:noFill/>
            <a:ln>
              <a:noFill/>
            </a:ln>
          </p:spPr>
          <p:txBody>
            <a:bodyPr spcFirstLastPara="1" wrap="square" lIns="0" tIns="0" rIns="0" bIns="0" anchor="t" anchorCtr="0">
              <a:spAutoFit/>
            </a:bodyPr>
            <a:lstStyle/>
            <a:p>
              <a:pPr marL="0" marR="0" lvl="0" indent="0" algn="l" rtl="0">
                <a:lnSpc>
                  <a:spcPct val="79990"/>
                </a:lnSpc>
                <a:spcBef>
                  <a:spcPts val="0"/>
                </a:spcBef>
                <a:spcAft>
                  <a:spcPts val="0"/>
                </a:spcAft>
                <a:buNone/>
              </a:pPr>
              <a:r>
                <a:rPr lang="en-US" sz="1600" b="1">
                  <a:solidFill>
                    <a:schemeClr val="dk1"/>
                  </a:solidFill>
                  <a:latin typeface="Times New Roman"/>
                  <a:ea typeface="Times New Roman"/>
                  <a:cs typeface="Times New Roman"/>
                  <a:sym typeface="Times New Roman"/>
                </a:rPr>
                <a:t>As an </a:t>
              </a:r>
              <a:r>
                <a:rPr lang="en-US" sz="1600">
                  <a:solidFill>
                    <a:schemeClr val="dk1"/>
                  </a:solidFill>
                  <a:latin typeface="Times New Roman"/>
                  <a:ea typeface="Times New Roman"/>
                  <a:cs typeface="Times New Roman"/>
                  <a:sym typeface="Times New Roman"/>
                </a:rPr>
                <a:t>international student, </a:t>
              </a:r>
              <a:r>
                <a:rPr lang="en-US" sz="1600" b="1">
                  <a:solidFill>
                    <a:schemeClr val="dk1"/>
                  </a:solidFill>
                  <a:latin typeface="Times New Roman"/>
                  <a:ea typeface="Times New Roman"/>
                  <a:cs typeface="Times New Roman"/>
                  <a:sym typeface="Times New Roman"/>
                </a:rPr>
                <a:t>I want </a:t>
              </a:r>
              <a:r>
                <a:rPr lang="en-US" sz="1600">
                  <a:solidFill>
                    <a:schemeClr val="dk1"/>
                  </a:solidFill>
                  <a:latin typeface="Times New Roman"/>
                  <a:ea typeface="Times New Roman"/>
                  <a:cs typeface="Times New Roman"/>
                  <a:sym typeface="Times New Roman"/>
                </a:rPr>
                <a:t>to view and search for courses and create my class schedule for the upcoming semester </a:t>
              </a:r>
              <a:r>
                <a:rPr lang="en-US" sz="1600" b="1">
                  <a:solidFill>
                    <a:schemeClr val="dk1"/>
                  </a:solidFill>
                  <a:latin typeface="Times New Roman"/>
                  <a:ea typeface="Times New Roman"/>
                  <a:cs typeface="Times New Roman"/>
                  <a:sym typeface="Times New Roman"/>
                </a:rPr>
                <a:t>so</a:t>
              </a:r>
              <a:r>
                <a:rPr lang="en-US" sz="1600">
                  <a:solidFill>
                    <a:schemeClr val="dk1"/>
                  </a:solidFill>
                  <a:latin typeface="Times New Roman"/>
                  <a:ea typeface="Times New Roman"/>
                  <a:cs typeface="Times New Roman"/>
                  <a:sym typeface="Times New Roman"/>
                </a:rPr>
                <a:t> I can register for the right classes.</a:t>
              </a:r>
              <a:endParaRPr sz="1600"/>
            </a:p>
          </p:txBody>
        </p:sp>
      </p:grpSp>
      <p:grpSp>
        <p:nvGrpSpPr>
          <p:cNvPr id="406" name="Google Shape;406;g25cd446e0e9_0_6"/>
          <p:cNvGrpSpPr/>
          <p:nvPr/>
        </p:nvGrpSpPr>
        <p:grpSpPr>
          <a:xfrm rot="453171">
            <a:off x="5547650" y="6740210"/>
            <a:ext cx="3349300" cy="2716211"/>
            <a:chOff x="-2534741" y="272864"/>
            <a:chExt cx="2888673" cy="3065575"/>
          </a:xfrm>
        </p:grpSpPr>
        <p:sp>
          <p:nvSpPr>
            <p:cNvPr id="407" name="Google Shape;407;g25cd446e0e9_0_6"/>
            <p:cNvSpPr/>
            <p:nvPr/>
          </p:nvSpPr>
          <p:spPr>
            <a:xfrm rot="-570569">
              <a:off x="-2329290" y="459037"/>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408" name="Google Shape;408;g25cd446e0e9_0_6"/>
            <p:cNvSpPr txBox="1"/>
            <p:nvPr/>
          </p:nvSpPr>
          <p:spPr>
            <a:xfrm rot="-405278">
              <a:off x="-2138521" y="726023"/>
              <a:ext cx="2129783" cy="2481095"/>
            </a:xfrm>
            <a:prstGeom prst="rect">
              <a:avLst/>
            </a:prstGeom>
            <a:noFill/>
            <a:ln>
              <a:noFill/>
            </a:ln>
          </p:spPr>
          <p:txBody>
            <a:bodyPr spcFirstLastPara="1" wrap="square" lIns="0" tIns="0" rIns="0" bIns="0" anchor="t" anchorCtr="0">
              <a:spAutoFit/>
            </a:bodyPr>
            <a:lstStyle/>
            <a:p>
              <a:pPr marL="0" lvl="0" indent="0" algn="just" rtl="0">
                <a:lnSpc>
                  <a:spcPct val="100000"/>
                </a:lnSpc>
                <a:spcBef>
                  <a:spcPts val="1200"/>
                </a:spcBef>
                <a:spcAft>
                  <a:spcPts val="0"/>
                </a:spcAft>
                <a:buNone/>
              </a:pPr>
              <a:r>
                <a:rPr lang="en-US" sz="1800" b="1">
                  <a:latin typeface="Times New Roman"/>
                  <a:ea typeface="Times New Roman"/>
                  <a:cs typeface="Times New Roman"/>
                  <a:sym typeface="Times New Roman"/>
                </a:rPr>
                <a:t>As an </a:t>
              </a:r>
              <a:r>
                <a:rPr lang="en-US" sz="1800">
                  <a:latin typeface="Times New Roman"/>
                  <a:ea typeface="Times New Roman"/>
                  <a:cs typeface="Times New Roman"/>
                  <a:sym typeface="Times New Roman"/>
                </a:rPr>
                <a:t>international student, </a:t>
              </a:r>
              <a:r>
                <a:rPr lang="en-US" sz="1800" b="1">
                  <a:latin typeface="Times New Roman"/>
                  <a:ea typeface="Times New Roman"/>
                  <a:cs typeface="Times New Roman"/>
                  <a:sym typeface="Times New Roman"/>
                </a:rPr>
                <a:t>I want</a:t>
              </a:r>
              <a:r>
                <a:rPr lang="en-US" sz="1800">
                  <a:latin typeface="Times New Roman"/>
                  <a:ea typeface="Times New Roman"/>
                  <a:cs typeface="Times New Roman"/>
                  <a:sym typeface="Times New Roman"/>
                </a:rPr>
                <a:t> to check my grades for courses and monitor my academic progress </a:t>
              </a:r>
              <a:r>
                <a:rPr lang="en-US" sz="1800" b="1">
                  <a:latin typeface="Times New Roman"/>
                  <a:ea typeface="Times New Roman"/>
                  <a:cs typeface="Times New Roman"/>
                  <a:sym typeface="Times New Roman"/>
                </a:rPr>
                <a:t>so that </a:t>
              </a:r>
              <a:r>
                <a:rPr lang="en-US" sz="1800">
                  <a:latin typeface="Times New Roman"/>
                  <a:ea typeface="Times New Roman"/>
                  <a:cs typeface="Times New Roman"/>
                  <a:sym typeface="Times New Roman"/>
                </a:rPr>
                <a:t>I can ensure I am meeting program requirements.</a:t>
              </a:r>
              <a:endParaRPr sz="1800">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grpSp>
        <p:nvGrpSpPr>
          <p:cNvPr id="409" name="Google Shape;409;g25cd446e0e9_0_6"/>
          <p:cNvGrpSpPr/>
          <p:nvPr/>
        </p:nvGrpSpPr>
        <p:grpSpPr>
          <a:xfrm rot="472202">
            <a:off x="8676783" y="6611567"/>
            <a:ext cx="3077986" cy="2973504"/>
            <a:chOff x="0" y="2974"/>
            <a:chExt cx="2888673" cy="3065575"/>
          </a:xfrm>
        </p:grpSpPr>
        <p:sp>
          <p:nvSpPr>
            <p:cNvPr id="410" name="Google Shape;410;g25cd446e0e9_0_6"/>
            <p:cNvSpPr/>
            <p:nvPr/>
          </p:nvSpPr>
          <p:spPr>
            <a:xfrm rot="-570569">
              <a:off x="205451" y="189146"/>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411" name="Google Shape;411;g25cd446e0e9_0_6"/>
            <p:cNvSpPr txBox="1"/>
            <p:nvPr/>
          </p:nvSpPr>
          <p:spPr>
            <a:xfrm rot="-405189">
              <a:off x="492850" y="654525"/>
              <a:ext cx="2132797" cy="1951314"/>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to make tuition and fee payments online via the website </a:t>
              </a:r>
              <a:r>
                <a:rPr lang="en-US" sz="1600" b="1">
                  <a:latin typeface="Times New Roman"/>
                  <a:ea typeface="Times New Roman"/>
                  <a:cs typeface="Times New Roman"/>
                  <a:sym typeface="Times New Roman"/>
                </a:rPr>
                <a:t>so that</a:t>
              </a:r>
              <a:r>
                <a:rPr lang="en-US" sz="1600">
                  <a:latin typeface="Times New Roman"/>
                  <a:ea typeface="Times New Roman"/>
                  <a:cs typeface="Times New Roman"/>
                  <a:sym typeface="Times New Roman"/>
                </a:rPr>
                <a:t> I can more easily pay my university bills.</a:t>
              </a:r>
              <a:endParaRPr sz="1600">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1600">
                <a:solidFill>
                  <a:srgbClr val="100F0D"/>
                </a:solidFill>
              </a:endParaRPr>
            </a:p>
          </p:txBody>
        </p:sp>
      </p:grpSp>
      <p:sp>
        <p:nvSpPr>
          <p:cNvPr id="412" name="Google Shape;412;g25cd446e0e9_0_6"/>
          <p:cNvSpPr/>
          <p:nvPr/>
        </p:nvSpPr>
        <p:spPr>
          <a:xfrm>
            <a:off x="5667376" y="277551"/>
            <a:ext cx="323088" cy="33324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25cd446e0e9_0_6"/>
          <p:cNvSpPr txBox="1"/>
          <p:nvPr/>
        </p:nvSpPr>
        <p:spPr>
          <a:xfrm>
            <a:off x="439801" y="3768600"/>
            <a:ext cx="4132200" cy="2356200"/>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4783" b="1" i="0" u="none" strike="noStrike" cap="none">
                <a:solidFill>
                  <a:srgbClr val="6A02A2"/>
                </a:solidFill>
                <a:latin typeface="Roboto"/>
                <a:ea typeface="Roboto"/>
                <a:cs typeface="Roboto"/>
                <a:sym typeface="Roboto"/>
              </a:rPr>
              <a:t>Discussion of Remaining User Stories</a:t>
            </a:r>
            <a:endParaRPr sz="100"/>
          </a:p>
        </p:txBody>
      </p:sp>
      <p:sp>
        <p:nvSpPr>
          <p:cNvPr id="414" name="Google Shape;414;g25cd446e0e9_0_6"/>
          <p:cNvSpPr txBox="1"/>
          <p:nvPr/>
        </p:nvSpPr>
        <p:spPr>
          <a:xfrm>
            <a:off x="6135475" y="300125"/>
            <a:ext cx="5490900" cy="1076100"/>
          </a:xfrm>
          <a:prstGeom prst="rect">
            <a:avLst/>
          </a:prstGeom>
          <a:noFill/>
          <a:ln>
            <a:noFill/>
          </a:ln>
        </p:spPr>
        <p:txBody>
          <a:bodyPr spcFirstLastPara="1" wrap="square" lIns="0" tIns="0" rIns="0" bIns="0" anchor="t" anchorCtr="0">
            <a:spAutoFit/>
          </a:bodyPr>
          <a:lstStyle/>
          <a:p>
            <a:pPr marL="0" marR="0" lvl="0" indent="0" algn="l" rtl="0">
              <a:lnSpc>
                <a:spcPct val="110009"/>
              </a:lnSpc>
              <a:spcBef>
                <a:spcPts val="0"/>
              </a:spcBef>
              <a:spcAft>
                <a:spcPts val="0"/>
              </a:spcAft>
              <a:buNone/>
            </a:pPr>
            <a:r>
              <a:rPr lang="en-US" sz="1700" b="1" i="0" u="none" strike="noStrike" cap="none">
                <a:solidFill>
                  <a:srgbClr val="6A02A2"/>
                </a:solidFill>
              </a:rPr>
              <a:t>Epic 2 -</a:t>
            </a:r>
            <a:r>
              <a:rPr lang="en-US" sz="1700" b="1" i="0" u="none" strike="noStrike" cap="none">
                <a:solidFill>
                  <a:schemeClr val="dk1"/>
                </a:solidFill>
              </a:rPr>
              <a:t> </a:t>
            </a:r>
            <a:r>
              <a:rPr lang="en-US" sz="1600" b="1" i="0" u="none" strike="noStrike" cap="none">
                <a:solidFill>
                  <a:schemeClr val="dk1"/>
                </a:solidFill>
              </a:rPr>
              <a:t>Develop an academic section on the PV Settle website that connects to Prairie View A&amp;M university systems for course registration, class schedules, grades, bill payments etc.</a:t>
            </a:r>
            <a:endParaRPr sz="1600">
              <a:solidFill>
                <a:schemeClr val="dk1"/>
              </a:solidFill>
            </a:endParaRPr>
          </a:p>
        </p:txBody>
      </p:sp>
      <p:sp>
        <p:nvSpPr>
          <p:cNvPr id="415" name="Google Shape;415;g25cd446e0e9_0_6"/>
          <p:cNvSpPr/>
          <p:nvPr/>
        </p:nvSpPr>
        <p:spPr>
          <a:xfrm>
            <a:off x="12510225" y="3152100"/>
            <a:ext cx="5656162" cy="6767781"/>
          </a:xfrm>
          <a:custGeom>
            <a:avLst/>
            <a:gdLst/>
            <a:ahLst/>
            <a:cxnLst/>
            <a:rect l="l" t="t" r="r" b="b"/>
            <a:pathLst>
              <a:path w="3186570" h="3946228" extrusionOk="0">
                <a:moveTo>
                  <a:pt x="3062110" y="3946228"/>
                </a:moveTo>
                <a:lnTo>
                  <a:pt x="124460" y="3946228"/>
                </a:lnTo>
                <a:cubicBezTo>
                  <a:pt x="55880" y="3946228"/>
                  <a:pt x="0" y="3890348"/>
                  <a:pt x="0" y="3821767"/>
                </a:cubicBezTo>
                <a:lnTo>
                  <a:pt x="0" y="124460"/>
                </a:lnTo>
                <a:cubicBezTo>
                  <a:pt x="0" y="55880"/>
                  <a:pt x="55880" y="0"/>
                  <a:pt x="124460" y="0"/>
                </a:cubicBezTo>
                <a:lnTo>
                  <a:pt x="3062110" y="0"/>
                </a:lnTo>
                <a:cubicBezTo>
                  <a:pt x="3130690" y="0"/>
                  <a:pt x="3186570" y="55880"/>
                  <a:pt x="3186570" y="124460"/>
                </a:cubicBezTo>
                <a:lnTo>
                  <a:pt x="3186570" y="3821768"/>
                </a:lnTo>
                <a:cubicBezTo>
                  <a:pt x="3186570" y="3890348"/>
                  <a:pt x="3130690" y="3946228"/>
                  <a:pt x="3062110" y="3946228"/>
                </a:cubicBezTo>
                <a:close/>
              </a:path>
            </a:pathLst>
          </a:custGeom>
          <a:solidFill>
            <a:srgbClr val="100F0D">
              <a:alpha val="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g25cd446e0e9_0_6"/>
          <p:cNvGrpSpPr/>
          <p:nvPr/>
        </p:nvGrpSpPr>
        <p:grpSpPr>
          <a:xfrm>
            <a:off x="12511403" y="2533809"/>
            <a:ext cx="5653808" cy="727528"/>
            <a:chOff x="0" y="0"/>
            <a:chExt cx="7538411" cy="970038"/>
          </a:xfrm>
        </p:grpSpPr>
        <p:sp>
          <p:nvSpPr>
            <p:cNvPr id="417" name="Google Shape;417;g25cd446e0e9_0_6"/>
            <p:cNvSpPr/>
            <p:nvPr/>
          </p:nvSpPr>
          <p:spPr>
            <a:xfrm>
              <a:off x="0" y="0"/>
              <a:ext cx="7538411" cy="970038"/>
            </a:xfrm>
            <a:custGeom>
              <a:avLst/>
              <a:gdLst/>
              <a:ahLst/>
              <a:cxnLst/>
              <a:rect l="l" t="t" r="r" b="b"/>
              <a:pathLst>
                <a:path w="7595376" h="977368" extrusionOk="0">
                  <a:moveTo>
                    <a:pt x="7470916" y="977367"/>
                  </a:moveTo>
                  <a:lnTo>
                    <a:pt x="124460" y="977367"/>
                  </a:lnTo>
                  <a:cubicBezTo>
                    <a:pt x="55880" y="977367"/>
                    <a:pt x="0" y="921487"/>
                    <a:pt x="0" y="852907"/>
                  </a:cubicBezTo>
                  <a:lnTo>
                    <a:pt x="0" y="124460"/>
                  </a:lnTo>
                  <a:cubicBezTo>
                    <a:pt x="0" y="55880"/>
                    <a:pt x="55880" y="0"/>
                    <a:pt x="124460" y="0"/>
                  </a:cubicBezTo>
                  <a:lnTo>
                    <a:pt x="7470916" y="0"/>
                  </a:lnTo>
                  <a:cubicBezTo>
                    <a:pt x="7539496" y="0"/>
                    <a:pt x="7595376" y="55880"/>
                    <a:pt x="7595376" y="124460"/>
                  </a:cubicBezTo>
                  <a:lnTo>
                    <a:pt x="7595376" y="852908"/>
                  </a:lnTo>
                  <a:cubicBezTo>
                    <a:pt x="7595376" y="921487"/>
                    <a:pt x="7539496" y="977368"/>
                    <a:pt x="7470916" y="977368"/>
                  </a:cubicBez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g25cd446e0e9_0_6"/>
            <p:cNvSpPr txBox="1"/>
            <p:nvPr/>
          </p:nvSpPr>
          <p:spPr>
            <a:xfrm>
              <a:off x="1176477" y="219688"/>
              <a:ext cx="5185500" cy="442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55" b="1" i="0" u="none" strike="noStrike" cap="none">
                  <a:solidFill>
                    <a:srgbClr val="FFFFFF"/>
                  </a:solidFill>
                  <a:latin typeface="DM Sans"/>
                  <a:ea typeface="DM Sans"/>
                  <a:cs typeface="DM Sans"/>
                  <a:sym typeface="DM Sans"/>
                </a:rPr>
                <a:t>Sprint 4</a:t>
              </a:r>
              <a:endParaRPr/>
            </a:p>
          </p:txBody>
        </p:sp>
      </p:grpSp>
      <p:grpSp>
        <p:nvGrpSpPr>
          <p:cNvPr id="419" name="Google Shape;419;g25cd446e0e9_0_6"/>
          <p:cNvGrpSpPr/>
          <p:nvPr/>
        </p:nvGrpSpPr>
        <p:grpSpPr>
          <a:xfrm rot="473127">
            <a:off x="12275182" y="3612262"/>
            <a:ext cx="3089221" cy="3062496"/>
            <a:chOff x="-119035" y="-561447"/>
            <a:chExt cx="2337670" cy="2480828"/>
          </a:xfrm>
        </p:grpSpPr>
        <p:sp>
          <p:nvSpPr>
            <p:cNvPr id="420" name="Google Shape;420;g25cd446e0e9_0_6"/>
            <p:cNvSpPr/>
            <p:nvPr/>
          </p:nvSpPr>
          <p:spPr>
            <a:xfrm rot="-570569">
              <a:off x="47227" y="-410786"/>
              <a:ext cx="2005147" cy="2179507"/>
            </a:xfrm>
            <a:custGeom>
              <a:avLst/>
              <a:gdLst/>
              <a:ahLst/>
              <a:cxnLst/>
              <a:rect l="l" t="t" r="r" b="b"/>
              <a:pathLst>
                <a:path w="2007708" h="2182291" extrusionOk="0">
                  <a:moveTo>
                    <a:pt x="0" y="0"/>
                  </a:moveTo>
                  <a:lnTo>
                    <a:pt x="2007708" y="0"/>
                  </a:lnTo>
                  <a:lnTo>
                    <a:pt x="2007708" y="2182291"/>
                  </a:lnTo>
                  <a:lnTo>
                    <a:pt x="0" y="2182291"/>
                  </a:lnTo>
                  <a:lnTo>
                    <a:pt x="0" y="0"/>
                  </a:lnTo>
                  <a:close/>
                </a:path>
              </a:pathLst>
            </a:custGeom>
            <a:blipFill rotWithShape="1">
              <a:blip r:embed="rId6">
                <a:alphaModFix/>
              </a:blip>
              <a:stretch>
                <a:fillRect/>
              </a:stretch>
            </a:blipFill>
            <a:ln>
              <a:noFill/>
            </a:ln>
          </p:spPr>
          <p:txBody>
            <a:bodyPr/>
            <a:lstStyle/>
            <a:p>
              <a:endParaRPr lang="en-US"/>
            </a:p>
          </p:txBody>
        </p:sp>
        <p:sp>
          <p:nvSpPr>
            <p:cNvPr id="421" name="Google Shape;421;g25cd446e0e9_0_6"/>
            <p:cNvSpPr txBox="1"/>
            <p:nvPr/>
          </p:nvSpPr>
          <p:spPr>
            <a:xfrm rot="-404999">
              <a:off x="253939" y="-153402"/>
              <a:ext cx="1750937" cy="1919504"/>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to be able to create an account with my school email </a:t>
              </a:r>
              <a:r>
                <a:rPr lang="en-US" sz="1600" b="1">
                  <a:latin typeface="Times New Roman"/>
                  <a:ea typeface="Times New Roman"/>
                  <a:cs typeface="Times New Roman"/>
                  <a:sym typeface="Times New Roman"/>
                </a:rPr>
                <a:t>so that</a:t>
              </a:r>
              <a:r>
                <a:rPr lang="en-US" sz="1600">
                  <a:latin typeface="Times New Roman"/>
                  <a:ea typeface="Times New Roman"/>
                  <a:cs typeface="Times New Roman"/>
                  <a:sym typeface="Times New Roman"/>
                </a:rPr>
                <a:t> I can log into the PV Settle website and access the services.</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grpSp>
        <p:nvGrpSpPr>
          <p:cNvPr id="422" name="Google Shape;422;g25cd446e0e9_0_6"/>
          <p:cNvGrpSpPr/>
          <p:nvPr/>
        </p:nvGrpSpPr>
        <p:grpSpPr>
          <a:xfrm rot="488648">
            <a:off x="14964916" y="3537196"/>
            <a:ext cx="3168768" cy="3080093"/>
            <a:chOff x="2421535" y="-3357682"/>
            <a:chExt cx="2888673" cy="3065575"/>
          </a:xfrm>
        </p:grpSpPr>
        <p:sp>
          <p:nvSpPr>
            <p:cNvPr id="423" name="Google Shape;423;g25cd446e0e9_0_6"/>
            <p:cNvSpPr/>
            <p:nvPr/>
          </p:nvSpPr>
          <p:spPr>
            <a:xfrm rot="-570569">
              <a:off x="2626986" y="-3171509"/>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g25cd446e0e9_0_6"/>
            <p:cNvSpPr txBox="1"/>
            <p:nvPr/>
          </p:nvSpPr>
          <p:spPr>
            <a:xfrm rot="-405080">
              <a:off x="2747683" y="-2874377"/>
              <a:ext cx="2299244" cy="2318926"/>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to be able to log in with my school email </a:t>
              </a:r>
              <a:r>
                <a:rPr lang="en-US" sz="1600" b="1">
                  <a:latin typeface="Times New Roman"/>
                  <a:ea typeface="Times New Roman"/>
                  <a:cs typeface="Times New Roman"/>
                  <a:sym typeface="Times New Roman"/>
                </a:rPr>
                <a:t>so that</a:t>
              </a:r>
              <a:r>
                <a:rPr lang="en-US" sz="1600">
                  <a:latin typeface="Times New Roman"/>
                  <a:ea typeface="Times New Roman"/>
                  <a:cs typeface="Times New Roman"/>
                  <a:sym typeface="Times New Roman"/>
                </a:rPr>
                <a:t> I can access the features on the PV settle website that are tailored to me as a user.</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1600">
                <a:solidFill>
                  <a:srgbClr val="100F0D"/>
                </a:solidFill>
              </a:endParaRPr>
            </a:p>
          </p:txBody>
        </p:sp>
      </p:grpSp>
      <p:grpSp>
        <p:nvGrpSpPr>
          <p:cNvPr id="425" name="Google Shape;425;g25cd446e0e9_0_6"/>
          <p:cNvGrpSpPr/>
          <p:nvPr/>
        </p:nvGrpSpPr>
        <p:grpSpPr>
          <a:xfrm rot="478317">
            <a:off x="13476482" y="6518215"/>
            <a:ext cx="3226341" cy="2853244"/>
            <a:chOff x="906573" y="-146795"/>
            <a:chExt cx="2888673" cy="3075528"/>
          </a:xfrm>
        </p:grpSpPr>
        <p:sp>
          <p:nvSpPr>
            <p:cNvPr id="426" name="Google Shape;426;g25cd446e0e9_0_6"/>
            <p:cNvSpPr/>
            <p:nvPr/>
          </p:nvSpPr>
          <p:spPr>
            <a:xfrm rot="-570569">
              <a:off x="1112024" y="39378"/>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427" name="Google Shape;427;g25cd446e0e9_0_6"/>
            <p:cNvSpPr txBox="1"/>
            <p:nvPr/>
          </p:nvSpPr>
          <p:spPr>
            <a:xfrm rot="-405326">
              <a:off x="1277003" y="267454"/>
              <a:ext cx="2180539" cy="2541859"/>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to be able to logout of my account with my school email </a:t>
              </a:r>
              <a:r>
                <a:rPr lang="en-US" sz="1600" b="1">
                  <a:latin typeface="Times New Roman"/>
                  <a:ea typeface="Times New Roman"/>
                  <a:cs typeface="Times New Roman"/>
                  <a:sym typeface="Times New Roman"/>
                </a:rPr>
                <a:t>so</a:t>
              </a:r>
              <a:r>
                <a:rPr lang="en-US" sz="1600">
                  <a:latin typeface="Times New Roman"/>
                  <a:ea typeface="Times New Roman"/>
                  <a:cs typeface="Times New Roman"/>
                  <a:sym typeface="Times New Roman"/>
                </a:rPr>
                <a:t> </a:t>
              </a:r>
              <a:r>
                <a:rPr lang="en-US" sz="1600" b="1">
                  <a:latin typeface="Times New Roman"/>
                  <a:ea typeface="Times New Roman"/>
                  <a:cs typeface="Times New Roman"/>
                  <a:sym typeface="Times New Roman"/>
                </a:rPr>
                <a:t>that</a:t>
              </a:r>
              <a:r>
                <a:rPr lang="en-US" sz="1600">
                  <a:latin typeface="Times New Roman"/>
                  <a:ea typeface="Times New Roman"/>
                  <a:cs typeface="Times New Roman"/>
                  <a:sym typeface="Times New Roman"/>
                </a:rPr>
                <a:t> my profile and usage data is kept private and secure.</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sp>
        <p:nvSpPr>
          <p:cNvPr id="428" name="Google Shape;428;g25cd446e0e9_0_6"/>
          <p:cNvSpPr txBox="1"/>
          <p:nvPr/>
        </p:nvSpPr>
        <p:spPr>
          <a:xfrm>
            <a:off x="12435625" y="277550"/>
            <a:ext cx="5653800" cy="549600"/>
          </a:xfrm>
          <a:prstGeom prst="rect">
            <a:avLst/>
          </a:prstGeom>
          <a:noFill/>
          <a:ln>
            <a:noFill/>
          </a:ln>
        </p:spPr>
        <p:txBody>
          <a:bodyPr spcFirstLastPara="1" wrap="square" lIns="0" tIns="0" rIns="0" bIns="0" anchor="t" anchorCtr="0">
            <a:spAutoFit/>
          </a:bodyPr>
          <a:lstStyle/>
          <a:p>
            <a:pPr marL="0" marR="0" lvl="0" indent="0" algn="l" rtl="0">
              <a:lnSpc>
                <a:spcPct val="110009"/>
              </a:lnSpc>
              <a:spcBef>
                <a:spcPts val="0"/>
              </a:spcBef>
              <a:spcAft>
                <a:spcPts val="0"/>
              </a:spcAft>
              <a:buNone/>
            </a:pPr>
            <a:r>
              <a:rPr lang="en-US" sz="1700" b="1">
                <a:solidFill>
                  <a:srgbClr val="6A02A2"/>
                </a:solidFill>
              </a:rPr>
              <a:t>Epic 3 -</a:t>
            </a:r>
            <a:r>
              <a:rPr lang="en-US" sz="1700" b="1">
                <a:solidFill>
                  <a:schemeClr val="dk1"/>
                </a:solidFill>
              </a:rPr>
              <a:t>  Implement permanent login functionality to grant access into the PV settle website.</a:t>
            </a:r>
            <a:endParaRPr sz="1700"/>
          </a:p>
        </p:txBody>
      </p:sp>
      <p:grpSp>
        <p:nvGrpSpPr>
          <p:cNvPr id="429" name="Google Shape;429;g25cd446e0e9_0_6"/>
          <p:cNvGrpSpPr/>
          <p:nvPr/>
        </p:nvGrpSpPr>
        <p:grpSpPr>
          <a:xfrm>
            <a:off x="12007701" y="277551"/>
            <a:ext cx="323088" cy="333248"/>
            <a:chOff x="0" y="0"/>
            <a:chExt cx="812800" cy="812800"/>
          </a:xfrm>
        </p:grpSpPr>
        <p:sp>
          <p:nvSpPr>
            <p:cNvPr id="430" name="Google Shape;430;g25cd446e0e9_0_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g25cd446e0e9_0_6"/>
            <p:cNvSpPr txBox="1"/>
            <p:nvPr/>
          </p:nvSpPr>
          <p:spPr>
            <a:xfrm>
              <a:off x="76200" y="142875"/>
              <a:ext cx="660300" cy="593700"/>
            </a:xfrm>
            <a:prstGeom prst="rect">
              <a:avLst/>
            </a:prstGeom>
            <a:noFill/>
            <a:ln>
              <a:noFill/>
            </a:ln>
          </p:spPr>
          <p:txBody>
            <a:bodyPr spcFirstLastPara="1" wrap="square" lIns="50800" tIns="50800" rIns="50800" bIns="50800" anchor="ctr" anchorCtr="0">
              <a:noAutofit/>
            </a:bodyPr>
            <a:lstStyle/>
            <a:p>
              <a:pPr marL="0" marR="0" lvl="0" indent="0" algn="ctr" rtl="0">
                <a:lnSpc>
                  <a:spcPct val="95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36" name="Google Shape;436;p15"/>
          <p:cNvGrpSpPr/>
          <p:nvPr/>
        </p:nvGrpSpPr>
        <p:grpSpPr>
          <a:xfrm>
            <a:off x="-257224" y="-180825"/>
            <a:ext cx="5243705" cy="10827411"/>
            <a:chOff x="0" y="-47625"/>
            <a:chExt cx="1601865" cy="2851645"/>
          </a:xfrm>
        </p:grpSpPr>
        <p:sp>
          <p:nvSpPr>
            <p:cNvPr id="437" name="Google Shape;437;p15"/>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438" name="Google Shape;438;p15"/>
            <p:cNvSpPr txBox="1"/>
            <p:nvPr/>
          </p:nvSpPr>
          <p:spPr>
            <a:xfrm>
              <a:off x="0" y="-47625"/>
              <a:ext cx="1601865"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9" name="Google Shape;439;p15"/>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581231" y="6960614"/>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3">
              <a:alphaModFix/>
            </a:blip>
            <a:stretch>
              <a:fillRect/>
            </a:stretch>
          </a:blipFill>
          <a:ln>
            <a:noFill/>
          </a:ln>
        </p:spPr>
        <p:txBody>
          <a:bodyPr/>
          <a:lstStyle/>
          <a:p>
            <a:endParaRPr lang="en-US"/>
          </a:p>
        </p:txBody>
      </p:sp>
      <p:sp>
        <p:nvSpPr>
          <p:cNvPr id="441" name="Google Shape;441;p15"/>
          <p:cNvSpPr/>
          <p:nvPr/>
        </p:nvSpPr>
        <p:spPr>
          <a:xfrm>
            <a:off x="5793125" y="2258675"/>
            <a:ext cx="11248592" cy="6590201"/>
          </a:xfrm>
          <a:custGeom>
            <a:avLst/>
            <a:gdLst/>
            <a:ahLst/>
            <a:cxnLst/>
            <a:rect l="l" t="t" r="r" b="b"/>
            <a:pathLst>
              <a:path w="3186570" h="3946228" extrusionOk="0">
                <a:moveTo>
                  <a:pt x="3062110" y="3946228"/>
                </a:moveTo>
                <a:lnTo>
                  <a:pt x="124460" y="3946228"/>
                </a:lnTo>
                <a:cubicBezTo>
                  <a:pt x="55880" y="3946228"/>
                  <a:pt x="0" y="3890348"/>
                  <a:pt x="0" y="3821767"/>
                </a:cubicBezTo>
                <a:lnTo>
                  <a:pt x="0" y="124460"/>
                </a:lnTo>
                <a:cubicBezTo>
                  <a:pt x="0" y="55880"/>
                  <a:pt x="55880" y="0"/>
                  <a:pt x="124460" y="0"/>
                </a:cubicBezTo>
                <a:lnTo>
                  <a:pt x="3062110" y="0"/>
                </a:lnTo>
                <a:cubicBezTo>
                  <a:pt x="3130690" y="0"/>
                  <a:pt x="3186570" y="55880"/>
                  <a:pt x="3186570" y="124460"/>
                </a:cubicBezTo>
                <a:lnTo>
                  <a:pt x="3186570" y="3821768"/>
                </a:lnTo>
                <a:cubicBezTo>
                  <a:pt x="3186570" y="3890348"/>
                  <a:pt x="3130690" y="3946228"/>
                  <a:pt x="3062110" y="3946228"/>
                </a:cubicBezTo>
                <a:close/>
              </a:path>
            </a:pathLst>
          </a:custGeom>
          <a:solidFill>
            <a:srgbClr val="100F0D">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15"/>
          <p:cNvGrpSpPr/>
          <p:nvPr/>
        </p:nvGrpSpPr>
        <p:grpSpPr>
          <a:xfrm>
            <a:off x="8434071" y="1694933"/>
            <a:ext cx="5653832" cy="727531"/>
            <a:chOff x="0" y="0"/>
            <a:chExt cx="7538442" cy="970042"/>
          </a:xfrm>
        </p:grpSpPr>
        <p:sp>
          <p:nvSpPr>
            <p:cNvPr id="443" name="Google Shape;443;p15"/>
            <p:cNvSpPr/>
            <p:nvPr/>
          </p:nvSpPr>
          <p:spPr>
            <a:xfrm>
              <a:off x="0" y="0"/>
              <a:ext cx="7538442" cy="970042"/>
            </a:xfrm>
            <a:custGeom>
              <a:avLst/>
              <a:gdLst/>
              <a:ahLst/>
              <a:cxnLst/>
              <a:rect l="l" t="t" r="r" b="b"/>
              <a:pathLst>
                <a:path w="7595376" h="977368" extrusionOk="0">
                  <a:moveTo>
                    <a:pt x="7470916" y="977367"/>
                  </a:moveTo>
                  <a:lnTo>
                    <a:pt x="124460" y="977367"/>
                  </a:lnTo>
                  <a:cubicBezTo>
                    <a:pt x="55880" y="977367"/>
                    <a:pt x="0" y="921487"/>
                    <a:pt x="0" y="852907"/>
                  </a:cubicBezTo>
                  <a:lnTo>
                    <a:pt x="0" y="124460"/>
                  </a:lnTo>
                  <a:cubicBezTo>
                    <a:pt x="0" y="55880"/>
                    <a:pt x="55880" y="0"/>
                    <a:pt x="124460" y="0"/>
                  </a:cubicBezTo>
                  <a:lnTo>
                    <a:pt x="7470916" y="0"/>
                  </a:lnTo>
                  <a:cubicBezTo>
                    <a:pt x="7539496" y="0"/>
                    <a:pt x="7595376" y="55880"/>
                    <a:pt x="7595376" y="124460"/>
                  </a:cubicBezTo>
                  <a:lnTo>
                    <a:pt x="7595376" y="852908"/>
                  </a:lnTo>
                  <a:cubicBezTo>
                    <a:pt x="7595376" y="921487"/>
                    <a:pt x="7539496" y="977368"/>
                    <a:pt x="7470916" y="977368"/>
                  </a:cubicBezTo>
                  <a:close/>
                </a:path>
              </a:pathLst>
            </a:custGeom>
            <a:solidFill>
              <a:srgbClr val="FFB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txBox="1"/>
            <p:nvPr/>
          </p:nvSpPr>
          <p:spPr>
            <a:xfrm>
              <a:off x="1176477" y="219688"/>
              <a:ext cx="5185500" cy="442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55" b="1" i="0" u="none" strike="noStrike" cap="none">
                  <a:solidFill>
                    <a:srgbClr val="FFFFFF"/>
                  </a:solidFill>
                  <a:latin typeface="DM Sans"/>
                  <a:ea typeface="DM Sans"/>
                  <a:cs typeface="DM Sans"/>
                  <a:sym typeface="DM Sans"/>
                </a:rPr>
                <a:t>Sprint </a:t>
              </a:r>
              <a:r>
                <a:rPr lang="en-US" sz="2155" b="1">
                  <a:solidFill>
                    <a:srgbClr val="FFFFFF"/>
                  </a:solidFill>
                  <a:latin typeface="DM Sans"/>
                  <a:ea typeface="DM Sans"/>
                  <a:cs typeface="DM Sans"/>
                  <a:sym typeface="DM Sans"/>
                </a:rPr>
                <a:t>5</a:t>
              </a:r>
              <a:endParaRPr/>
            </a:p>
          </p:txBody>
        </p:sp>
      </p:grpSp>
      <p:sp>
        <p:nvSpPr>
          <p:cNvPr id="445" name="Google Shape;445;p15"/>
          <p:cNvSpPr txBox="1"/>
          <p:nvPr/>
        </p:nvSpPr>
        <p:spPr>
          <a:xfrm>
            <a:off x="439801" y="3768600"/>
            <a:ext cx="4132200" cy="2356200"/>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4783" b="1" i="0" u="none" strike="noStrike" cap="none">
                <a:solidFill>
                  <a:srgbClr val="6A02A2"/>
                </a:solidFill>
                <a:latin typeface="Roboto"/>
                <a:ea typeface="Roboto"/>
                <a:cs typeface="Roboto"/>
                <a:sym typeface="Roboto"/>
              </a:rPr>
              <a:t>Discussion of Remaining User Stories</a:t>
            </a:r>
            <a:endParaRPr sz="100"/>
          </a:p>
        </p:txBody>
      </p:sp>
      <p:sp>
        <p:nvSpPr>
          <p:cNvPr id="446" name="Google Shape;446;p15"/>
          <p:cNvSpPr txBox="1"/>
          <p:nvPr/>
        </p:nvSpPr>
        <p:spPr>
          <a:xfrm>
            <a:off x="5903350" y="263000"/>
            <a:ext cx="11749200" cy="548100"/>
          </a:xfrm>
          <a:prstGeom prst="rect">
            <a:avLst/>
          </a:prstGeom>
          <a:noFill/>
          <a:ln>
            <a:noFill/>
          </a:ln>
        </p:spPr>
        <p:txBody>
          <a:bodyPr spcFirstLastPara="1" wrap="square" lIns="0" tIns="0" rIns="0" bIns="0" anchor="t" anchorCtr="0">
            <a:spAutoFit/>
          </a:bodyPr>
          <a:lstStyle/>
          <a:p>
            <a:pPr marL="0" marR="0" lvl="0" indent="0" algn="l" rtl="0">
              <a:lnSpc>
                <a:spcPct val="110009"/>
              </a:lnSpc>
              <a:spcBef>
                <a:spcPts val="0"/>
              </a:spcBef>
              <a:spcAft>
                <a:spcPts val="0"/>
              </a:spcAft>
              <a:buNone/>
            </a:pPr>
            <a:r>
              <a:rPr lang="en-US" sz="1600" b="1" i="0" u="none" strike="noStrike" cap="none">
                <a:solidFill>
                  <a:srgbClr val="6A02A2"/>
                </a:solidFill>
              </a:rPr>
              <a:t>Epic </a:t>
            </a:r>
            <a:r>
              <a:rPr lang="en-US" sz="1600" b="1">
                <a:solidFill>
                  <a:srgbClr val="6A02A2"/>
                </a:solidFill>
              </a:rPr>
              <a:t>1</a:t>
            </a:r>
            <a:r>
              <a:rPr lang="en-US" sz="1600" b="1" i="0" u="none" strike="noStrike" cap="none">
                <a:solidFill>
                  <a:srgbClr val="6A02A2"/>
                </a:solidFill>
              </a:rPr>
              <a:t> -</a:t>
            </a:r>
            <a:r>
              <a:rPr lang="en-US" sz="1600" b="1"/>
              <a:t> Create an engaging community hub on the website to connect international students and enable peer support.</a:t>
            </a:r>
            <a:endParaRPr sz="1600" b="1"/>
          </a:p>
          <a:p>
            <a:pPr marL="0" marR="0" lvl="0" indent="0" algn="l" rtl="0">
              <a:lnSpc>
                <a:spcPct val="110009"/>
              </a:lnSpc>
              <a:spcBef>
                <a:spcPts val="0"/>
              </a:spcBef>
              <a:spcAft>
                <a:spcPts val="0"/>
              </a:spcAft>
              <a:buNone/>
            </a:pPr>
            <a:endParaRPr sz="1800" b="1">
              <a:solidFill>
                <a:schemeClr val="dk1"/>
              </a:solidFill>
              <a:latin typeface="Roboto"/>
              <a:ea typeface="Roboto"/>
              <a:cs typeface="Roboto"/>
              <a:sym typeface="Roboto"/>
            </a:endParaRPr>
          </a:p>
        </p:txBody>
      </p:sp>
      <p:sp>
        <p:nvSpPr>
          <p:cNvPr id="447" name="Google Shape;447;p15"/>
          <p:cNvSpPr txBox="1"/>
          <p:nvPr/>
        </p:nvSpPr>
        <p:spPr>
          <a:xfrm rot="99585">
            <a:off x="5909008" y="3309750"/>
            <a:ext cx="2309769" cy="520502"/>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nvGrpSpPr>
          <p:cNvPr id="448" name="Google Shape;448;p15"/>
          <p:cNvGrpSpPr/>
          <p:nvPr/>
        </p:nvGrpSpPr>
        <p:grpSpPr>
          <a:xfrm rot="456955">
            <a:off x="5760568" y="2508687"/>
            <a:ext cx="3536533" cy="2557576"/>
            <a:chOff x="-592935" y="-2192785"/>
            <a:chExt cx="2337670" cy="2480828"/>
          </a:xfrm>
        </p:grpSpPr>
        <p:sp>
          <p:nvSpPr>
            <p:cNvPr id="449" name="Google Shape;449;p15"/>
            <p:cNvSpPr/>
            <p:nvPr/>
          </p:nvSpPr>
          <p:spPr>
            <a:xfrm rot="-570569">
              <a:off x="-426673" y="-2042125"/>
              <a:ext cx="2005147" cy="2179507"/>
            </a:xfrm>
            <a:custGeom>
              <a:avLst/>
              <a:gdLst/>
              <a:ahLst/>
              <a:cxnLst/>
              <a:rect l="l" t="t" r="r" b="b"/>
              <a:pathLst>
                <a:path w="2007708" h="2182291" extrusionOk="0">
                  <a:moveTo>
                    <a:pt x="0" y="0"/>
                  </a:moveTo>
                  <a:lnTo>
                    <a:pt x="2007708" y="0"/>
                  </a:lnTo>
                  <a:lnTo>
                    <a:pt x="2007708" y="2182291"/>
                  </a:lnTo>
                  <a:lnTo>
                    <a:pt x="0" y="2182291"/>
                  </a:lnTo>
                  <a:lnTo>
                    <a:pt x="0" y="0"/>
                  </a:lnTo>
                  <a:close/>
                </a:path>
              </a:pathLst>
            </a:custGeom>
            <a:blipFill rotWithShape="1">
              <a:blip r:embed="rId4">
                <a:alphaModFix/>
              </a:blip>
              <a:stretch>
                <a:fillRect/>
              </a:stretch>
            </a:blipFill>
            <a:ln>
              <a:noFill/>
            </a:ln>
          </p:spPr>
          <p:txBody>
            <a:bodyPr/>
            <a:lstStyle/>
            <a:p>
              <a:endParaRPr lang="en-US"/>
            </a:p>
          </p:txBody>
        </p:sp>
        <p:sp>
          <p:nvSpPr>
            <p:cNvPr id="450" name="Google Shape;450;p15"/>
            <p:cNvSpPr txBox="1"/>
            <p:nvPr/>
          </p:nvSpPr>
          <p:spPr>
            <a:xfrm rot="-404969">
              <a:off x="-281660" y="-1747013"/>
              <a:ext cx="1646410" cy="1786287"/>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300" b="1">
                  <a:solidFill>
                    <a:schemeClr val="dk1"/>
                  </a:solidFill>
                  <a:latin typeface="Times New Roman"/>
                  <a:ea typeface="Times New Roman"/>
                  <a:cs typeface="Times New Roman"/>
                  <a:sym typeface="Times New Roman"/>
                </a:rPr>
                <a:t>As an</a:t>
              </a:r>
              <a:r>
                <a:rPr lang="en-US" sz="1300">
                  <a:solidFill>
                    <a:schemeClr val="dk1"/>
                  </a:solidFill>
                  <a:latin typeface="Times New Roman"/>
                  <a:ea typeface="Times New Roman"/>
                  <a:cs typeface="Times New Roman"/>
                  <a:sym typeface="Times New Roman"/>
                </a:rPr>
                <a:t> international student, </a:t>
              </a:r>
              <a:r>
                <a:rPr lang="en-US" sz="1300" b="1">
                  <a:solidFill>
                    <a:schemeClr val="dk1"/>
                  </a:solidFill>
                  <a:latin typeface="Times New Roman"/>
                  <a:ea typeface="Times New Roman"/>
                  <a:cs typeface="Times New Roman"/>
                  <a:sym typeface="Times New Roman"/>
                </a:rPr>
                <a:t>I want</a:t>
              </a:r>
              <a:r>
                <a:rPr lang="en-US" sz="1300">
                  <a:solidFill>
                    <a:schemeClr val="dk1"/>
                  </a:solidFill>
                  <a:latin typeface="Times New Roman"/>
                  <a:ea typeface="Times New Roman"/>
                  <a:cs typeface="Times New Roman"/>
                  <a:sym typeface="Times New Roman"/>
                </a:rPr>
                <a:t> the community hub to have an easy to navigate layout with sections clearly organized by nationality, e.g., Nigeria, India etc., </a:t>
              </a:r>
              <a:r>
                <a:rPr lang="en-US" sz="1300" b="1">
                  <a:solidFill>
                    <a:schemeClr val="dk1"/>
                  </a:solidFill>
                  <a:latin typeface="Times New Roman"/>
                  <a:ea typeface="Times New Roman"/>
                  <a:cs typeface="Times New Roman"/>
                  <a:sym typeface="Times New Roman"/>
                </a:rPr>
                <a:t>so that</a:t>
              </a:r>
              <a:r>
                <a:rPr lang="en-US" sz="1300">
                  <a:solidFill>
                    <a:schemeClr val="dk1"/>
                  </a:solidFill>
                  <a:latin typeface="Times New Roman"/>
                  <a:ea typeface="Times New Roman"/>
                  <a:cs typeface="Times New Roman"/>
                  <a:sym typeface="Times New Roman"/>
                </a:rPr>
                <a:t> I can quickly find and connect with peers from my home country.</a:t>
              </a:r>
              <a:endParaRPr sz="1300">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sp>
        <p:nvSpPr>
          <p:cNvPr id="451" name="Google Shape;451;p15"/>
          <p:cNvSpPr/>
          <p:nvPr/>
        </p:nvSpPr>
        <p:spPr>
          <a:xfrm rot="-48513">
            <a:off x="12685884" y="2738680"/>
            <a:ext cx="3076668" cy="2503205"/>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452" name="Google Shape;452;p15"/>
          <p:cNvSpPr txBox="1"/>
          <p:nvPr/>
        </p:nvSpPr>
        <p:spPr>
          <a:xfrm rot="109686">
            <a:off x="12793825" y="3147351"/>
            <a:ext cx="2755402" cy="2806698"/>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b="1">
                <a:latin typeface="Times New Roman"/>
                <a:ea typeface="Times New Roman"/>
                <a:cs typeface="Times New Roman"/>
                <a:sym typeface="Times New Roman"/>
              </a:rPr>
              <a:t>As an</a:t>
            </a:r>
            <a:r>
              <a:rPr lang="en-US">
                <a:latin typeface="Times New Roman"/>
                <a:ea typeface="Times New Roman"/>
                <a:cs typeface="Times New Roman"/>
                <a:sym typeface="Times New Roman"/>
              </a:rPr>
              <a:t> international student from Nigeria, </a:t>
            </a:r>
            <a:r>
              <a:rPr lang="en-US" b="1">
                <a:latin typeface="Times New Roman"/>
                <a:ea typeface="Times New Roman"/>
                <a:cs typeface="Times New Roman"/>
                <a:sym typeface="Times New Roman"/>
              </a:rPr>
              <a:t>I want</a:t>
            </a:r>
            <a:r>
              <a:rPr lang="en-US">
                <a:latin typeface="Times New Roman"/>
                <a:ea typeface="Times New Roman"/>
                <a:cs typeface="Times New Roman"/>
                <a:sym typeface="Times New Roman"/>
              </a:rPr>
              <a:t> there to be a Nigeria student section in the community hub that is branded with Nigeria colors and design motifs, </a:t>
            </a:r>
            <a:r>
              <a:rPr lang="en-US" b="1">
                <a:latin typeface="Times New Roman"/>
                <a:ea typeface="Times New Roman"/>
                <a:cs typeface="Times New Roman"/>
                <a:sym typeface="Times New Roman"/>
              </a:rPr>
              <a:t>so that</a:t>
            </a:r>
            <a:r>
              <a:rPr lang="en-US">
                <a:latin typeface="Times New Roman"/>
                <a:ea typeface="Times New Roman"/>
                <a:cs typeface="Times New Roman"/>
                <a:sym typeface="Times New Roman"/>
              </a:rPr>
              <a:t> I feel welcomed connecting with other Nigerian students.</a:t>
            </a:r>
            <a:endParaRPr>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1600">
              <a:solidFill>
                <a:srgbClr val="100F0D"/>
              </a:solidFill>
            </a:endParaRPr>
          </a:p>
        </p:txBody>
      </p:sp>
      <p:grpSp>
        <p:nvGrpSpPr>
          <p:cNvPr id="453" name="Google Shape;453;p15"/>
          <p:cNvGrpSpPr/>
          <p:nvPr/>
        </p:nvGrpSpPr>
        <p:grpSpPr>
          <a:xfrm rot="478317">
            <a:off x="5713265" y="5361861"/>
            <a:ext cx="3226341" cy="3486978"/>
            <a:chOff x="-120881" y="-293732"/>
            <a:chExt cx="2888673" cy="3758633"/>
          </a:xfrm>
        </p:grpSpPr>
        <p:sp>
          <p:nvSpPr>
            <p:cNvPr id="454" name="Google Shape;454;p15"/>
            <p:cNvSpPr/>
            <p:nvPr/>
          </p:nvSpPr>
          <p:spPr>
            <a:xfrm rot="-570569">
              <a:off x="84570" y="-107560"/>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6">
                <a:alphaModFix/>
              </a:blip>
              <a:stretch>
                <a:fillRect/>
              </a:stretch>
            </a:blipFill>
            <a:ln>
              <a:noFill/>
            </a:ln>
          </p:spPr>
          <p:txBody>
            <a:bodyPr/>
            <a:lstStyle/>
            <a:p>
              <a:endParaRPr lang="en-US"/>
            </a:p>
          </p:txBody>
        </p:sp>
        <p:sp>
          <p:nvSpPr>
            <p:cNvPr id="455" name="Google Shape;455;p15"/>
            <p:cNvSpPr txBox="1"/>
            <p:nvPr/>
          </p:nvSpPr>
          <p:spPr>
            <a:xfrm rot="-405326">
              <a:off x="241087" y="335494"/>
              <a:ext cx="2180539" cy="3011613"/>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each nationality section to showcase important cultural events and holidays, </a:t>
              </a:r>
              <a:r>
                <a:rPr lang="en-US" sz="1600" b="1">
                  <a:latin typeface="Times New Roman"/>
                  <a:ea typeface="Times New Roman"/>
                  <a:cs typeface="Times New Roman"/>
                  <a:sym typeface="Times New Roman"/>
                </a:rPr>
                <a:t>so</a:t>
              </a:r>
              <a:r>
                <a:rPr lang="en-US" sz="1600">
                  <a:latin typeface="Times New Roman"/>
                  <a:ea typeface="Times New Roman"/>
                  <a:cs typeface="Times New Roman"/>
                  <a:sym typeface="Times New Roman"/>
                </a:rPr>
                <a:t> I don't miss out on key dates.</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sp>
        <p:nvSpPr>
          <p:cNvPr id="456" name="Google Shape;456;p15"/>
          <p:cNvSpPr/>
          <p:nvPr/>
        </p:nvSpPr>
        <p:spPr>
          <a:xfrm>
            <a:off x="13020809" y="5637317"/>
            <a:ext cx="2995731" cy="2716719"/>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6">
              <a:alphaModFix/>
            </a:blip>
            <a:stretch>
              <a:fillRect/>
            </a:stretch>
          </a:blipFill>
          <a:ln>
            <a:noFill/>
          </a:ln>
        </p:spPr>
        <p:txBody>
          <a:bodyPr/>
          <a:lstStyle/>
          <a:p>
            <a:endParaRPr lang="en-US"/>
          </a:p>
        </p:txBody>
      </p:sp>
      <p:sp>
        <p:nvSpPr>
          <p:cNvPr id="457" name="Google Shape;457;p15"/>
          <p:cNvSpPr txBox="1"/>
          <p:nvPr/>
        </p:nvSpPr>
        <p:spPr>
          <a:xfrm rot="140663">
            <a:off x="13232883" y="6047406"/>
            <a:ext cx="2427532" cy="3138265"/>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to be able to enter my personal details like nationality, interests, hobbies etc. when signing up </a:t>
            </a:r>
            <a:r>
              <a:rPr lang="en-US" sz="1600" b="1">
                <a:latin typeface="Times New Roman"/>
                <a:ea typeface="Times New Roman"/>
                <a:cs typeface="Times New Roman"/>
                <a:sym typeface="Times New Roman"/>
              </a:rPr>
              <a:t>so that</a:t>
            </a:r>
            <a:r>
              <a:rPr lang="en-US" sz="1600">
                <a:latin typeface="Times New Roman"/>
                <a:ea typeface="Times New Roman"/>
                <a:cs typeface="Times New Roman"/>
                <a:sym typeface="Times New Roman"/>
              </a:rPr>
              <a:t> my profile can be created.</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0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nvGrpSpPr>
          <p:cNvPr id="458" name="Google Shape;458;p15"/>
          <p:cNvGrpSpPr/>
          <p:nvPr/>
        </p:nvGrpSpPr>
        <p:grpSpPr>
          <a:xfrm>
            <a:off x="5505775" y="263000"/>
            <a:ext cx="287325" cy="278547"/>
            <a:chOff x="0" y="0"/>
            <a:chExt cx="812800" cy="812800"/>
          </a:xfrm>
        </p:grpSpPr>
        <p:sp>
          <p:nvSpPr>
            <p:cNvPr id="459" name="Google Shape;45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txBox="1"/>
            <p:nvPr/>
          </p:nvSpPr>
          <p:spPr>
            <a:xfrm>
              <a:off x="76200" y="142875"/>
              <a:ext cx="660300" cy="593700"/>
            </a:xfrm>
            <a:prstGeom prst="rect">
              <a:avLst/>
            </a:prstGeom>
            <a:noFill/>
            <a:ln>
              <a:noFill/>
            </a:ln>
          </p:spPr>
          <p:txBody>
            <a:bodyPr spcFirstLastPara="1" wrap="square" lIns="50800" tIns="50800" rIns="50800" bIns="50800" anchor="ctr" anchorCtr="0">
              <a:noAutofit/>
            </a:bodyPr>
            <a:lstStyle/>
            <a:p>
              <a:pPr marL="0" marR="0" lvl="0" indent="0" algn="ctr" rtl="0">
                <a:lnSpc>
                  <a:spcPct val="95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pSp>
        <p:nvGrpSpPr>
          <p:cNvPr id="465" name="Google Shape;465;g292f2399bf6_0_196"/>
          <p:cNvGrpSpPr/>
          <p:nvPr/>
        </p:nvGrpSpPr>
        <p:grpSpPr>
          <a:xfrm>
            <a:off x="-257224" y="-180825"/>
            <a:ext cx="5244147" cy="10827411"/>
            <a:chOff x="0" y="-47625"/>
            <a:chExt cx="1602000" cy="2851645"/>
          </a:xfrm>
        </p:grpSpPr>
        <p:sp>
          <p:nvSpPr>
            <p:cNvPr id="466" name="Google Shape;466;g292f2399bf6_0_196"/>
            <p:cNvSpPr/>
            <p:nvPr/>
          </p:nvSpPr>
          <p:spPr>
            <a:xfrm>
              <a:off x="0" y="0"/>
              <a:ext cx="1601865" cy="2804020"/>
            </a:xfrm>
            <a:custGeom>
              <a:avLst/>
              <a:gdLst/>
              <a:ahLst/>
              <a:cxnLst/>
              <a:rect l="l" t="t" r="r" b="b"/>
              <a:pathLst>
                <a:path w="1601865" h="2804020" extrusionOk="0">
                  <a:moveTo>
                    <a:pt x="0" y="0"/>
                  </a:moveTo>
                  <a:lnTo>
                    <a:pt x="1601865" y="0"/>
                  </a:lnTo>
                  <a:lnTo>
                    <a:pt x="1601865" y="2804020"/>
                  </a:lnTo>
                  <a:lnTo>
                    <a:pt x="0" y="2804020"/>
                  </a:lnTo>
                  <a:close/>
                </a:path>
              </a:pathLst>
            </a:custGeom>
            <a:solidFill>
              <a:srgbClr val="FFFBE9"/>
            </a:solidFill>
            <a:ln>
              <a:noFill/>
            </a:ln>
          </p:spPr>
          <p:txBody>
            <a:bodyPr/>
            <a:lstStyle/>
            <a:p>
              <a:endParaRPr lang="en-US"/>
            </a:p>
          </p:txBody>
        </p:sp>
        <p:sp>
          <p:nvSpPr>
            <p:cNvPr id="467" name="Google Shape;467;g292f2399bf6_0_196"/>
            <p:cNvSpPr txBox="1"/>
            <p:nvPr/>
          </p:nvSpPr>
          <p:spPr>
            <a:xfrm>
              <a:off x="0" y="-47625"/>
              <a:ext cx="1602000" cy="28515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8" name="Google Shape;468;g292f2399bf6_0_196"/>
          <p:cNvSpPr/>
          <p:nvPr/>
        </p:nvSpPr>
        <p:spPr>
          <a:xfrm>
            <a:off x="0" y="0"/>
            <a:ext cx="121800"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g292f2399bf6_0_196"/>
          <p:cNvSpPr/>
          <p:nvPr/>
        </p:nvSpPr>
        <p:spPr>
          <a:xfrm>
            <a:off x="581231" y="6960614"/>
            <a:ext cx="1738271" cy="1738271"/>
          </a:xfrm>
          <a:custGeom>
            <a:avLst/>
            <a:gdLst/>
            <a:ahLst/>
            <a:cxnLst/>
            <a:rect l="l" t="t" r="r" b="b"/>
            <a:pathLst>
              <a:path w="1738271" h="1738271" extrusionOk="0">
                <a:moveTo>
                  <a:pt x="0" y="0"/>
                </a:moveTo>
                <a:lnTo>
                  <a:pt x="1738271" y="0"/>
                </a:lnTo>
                <a:lnTo>
                  <a:pt x="1738271" y="1738271"/>
                </a:lnTo>
                <a:lnTo>
                  <a:pt x="0" y="1738271"/>
                </a:lnTo>
                <a:lnTo>
                  <a:pt x="0" y="0"/>
                </a:lnTo>
                <a:close/>
              </a:path>
            </a:pathLst>
          </a:custGeom>
          <a:blipFill rotWithShape="1">
            <a:blip r:embed="rId3">
              <a:alphaModFix/>
            </a:blip>
            <a:stretch>
              <a:fillRect/>
            </a:stretch>
          </a:blipFill>
          <a:ln>
            <a:noFill/>
          </a:ln>
        </p:spPr>
        <p:txBody>
          <a:bodyPr/>
          <a:lstStyle/>
          <a:p>
            <a:endParaRPr lang="en-US"/>
          </a:p>
        </p:txBody>
      </p:sp>
      <p:sp>
        <p:nvSpPr>
          <p:cNvPr id="470" name="Google Shape;470;g292f2399bf6_0_196"/>
          <p:cNvSpPr/>
          <p:nvPr/>
        </p:nvSpPr>
        <p:spPr>
          <a:xfrm>
            <a:off x="5665300" y="2264824"/>
            <a:ext cx="5656162" cy="6294234"/>
          </a:xfrm>
          <a:custGeom>
            <a:avLst/>
            <a:gdLst/>
            <a:ahLst/>
            <a:cxnLst/>
            <a:rect l="l" t="t" r="r" b="b"/>
            <a:pathLst>
              <a:path w="3186570" h="3946228" extrusionOk="0">
                <a:moveTo>
                  <a:pt x="3062110" y="3946228"/>
                </a:moveTo>
                <a:lnTo>
                  <a:pt x="124460" y="3946228"/>
                </a:lnTo>
                <a:cubicBezTo>
                  <a:pt x="55880" y="3946228"/>
                  <a:pt x="0" y="3890348"/>
                  <a:pt x="0" y="3821767"/>
                </a:cubicBezTo>
                <a:lnTo>
                  <a:pt x="0" y="124460"/>
                </a:lnTo>
                <a:cubicBezTo>
                  <a:pt x="0" y="55880"/>
                  <a:pt x="55880" y="0"/>
                  <a:pt x="124460" y="0"/>
                </a:cubicBezTo>
                <a:lnTo>
                  <a:pt x="3062110" y="0"/>
                </a:lnTo>
                <a:cubicBezTo>
                  <a:pt x="3130690" y="0"/>
                  <a:pt x="3186570" y="55880"/>
                  <a:pt x="3186570" y="124460"/>
                </a:cubicBezTo>
                <a:lnTo>
                  <a:pt x="3186570" y="3821768"/>
                </a:lnTo>
                <a:cubicBezTo>
                  <a:pt x="3186570" y="3890348"/>
                  <a:pt x="3130690" y="3946228"/>
                  <a:pt x="3062110" y="3946228"/>
                </a:cubicBezTo>
                <a:close/>
              </a:path>
            </a:pathLst>
          </a:custGeom>
          <a:solidFill>
            <a:srgbClr val="100F0D">
              <a:alpha val="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292f2399bf6_0_196"/>
          <p:cNvSpPr/>
          <p:nvPr/>
        </p:nvSpPr>
        <p:spPr>
          <a:xfrm>
            <a:off x="11782975" y="2087550"/>
            <a:ext cx="6046517" cy="6442217"/>
          </a:xfrm>
          <a:custGeom>
            <a:avLst/>
            <a:gdLst/>
            <a:ahLst/>
            <a:cxnLst/>
            <a:rect l="l" t="t" r="r" b="b"/>
            <a:pathLst>
              <a:path w="3186570" h="3946228" extrusionOk="0">
                <a:moveTo>
                  <a:pt x="3062110" y="3946228"/>
                </a:moveTo>
                <a:lnTo>
                  <a:pt x="124460" y="3946228"/>
                </a:lnTo>
                <a:cubicBezTo>
                  <a:pt x="55880" y="3946228"/>
                  <a:pt x="0" y="3890348"/>
                  <a:pt x="0" y="3821767"/>
                </a:cubicBezTo>
                <a:lnTo>
                  <a:pt x="0" y="124460"/>
                </a:lnTo>
                <a:cubicBezTo>
                  <a:pt x="0" y="55880"/>
                  <a:pt x="55880" y="0"/>
                  <a:pt x="124460" y="0"/>
                </a:cubicBezTo>
                <a:lnTo>
                  <a:pt x="3062110" y="0"/>
                </a:lnTo>
                <a:cubicBezTo>
                  <a:pt x="3130690" y="0"/>
                  <a:pt x="3186570" y="55880"/>
                  <a:pt x="3186570" y="124460"/>
                </a:cubicBezTo>
                <a:lnTo>
                  <a:pt x="3186570" y="3821768"/>
                </a:lnTo>
                <a:cubicBezTo>
                  <a:pt x="3186570" y="3890348"/>
                  <a:pt x="3130690" y="3946228"/>
                  <a:pt x="3062110" y="3946228"/>
                </a:cubicBezTo>
                <a:close/>
              </a:path>
            </a:pathLst>
          </a:custGeom>
          <a:solidFill>
            <a:srgbClr val="100F0D">
              <a:alpha val="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g292f2399bf6_0_196"/>
          <p:cNvGrpSpPr/>
          <p:nvPr/>
        </p:nvGrpSpPr>
        <p:grpSpPr>
          <a:xfrm>
            <a:off x="5660754" y="1618684"/>
            <a:ext cx="5653808" cy="727528"/>
            <a:chOff x="0" y="0"/>
            <a:chExt cx="7538411" cy="970038"/>
          </a:xfrm>
        </p:grpSpPr>
        <p:sp>
          <p:nvSpPr>
            <p:cNvPr id="473" name="Google Shape;473;g292f2399bf6_0_196"/>
            <p:cNvSpPr/>
            <p:nvPr/>
          </p:nvSpPr>
          <p:spPr>
            <a:xfrm>
              <a:off x="0" y="0"/>
              <a:ext cx="7538411" cy="970038"/>
            </a:xfrm>
            <a:custGeom>
              <a:avLst/>
              <a:gdLst/>
              <a:ahLst/>
              <a:cxnLst/>
              <a:rect l="l" t="t" r="r" b="b"/>
              <a:pathLst>
                <a:path w="7595376" h="977368" extrusionOk="0">
                  <a:moveTo>
                    <a:pt x="7470916" y="977367"/>
                  </a:moveTo>
                  <a:lnTo>
                    <a:pt x="124460" y="977367"/>
                  </a:lnTo>
                  <a:cubicBezTo>
                    <a:pt x="55880" y="977367"/>
                    <a:pt x="0" y="921487"/>
                    <a:pt x="0" y="852907"/>
                  </a:cubicBezTo>
                  <a:lnTo>
                    <a:pt x="0" y="124460"/>
                  </a:lnTo>
                  <a:cubicBezTo>
                    <a:pt x="0" y="55880"/>
                    <a:pt x="55880" y="0"/>
                    <a:pt x="124460" y="0"/>
                  </a:cubicBezTo>
                  <a:lnTo>
                    <a:pt x="7470916" y="0"/>
                  </a:lnTo>
                  <a:cubicBezTo>
                    <a:pt x="7539496" y="0"/>
                    <a:pt x="7595376" y="55880"/>
                    <a:pt x="7595376" y="124460"/>
                  </a:cubicBezTo>
                  <a:lnTo>
                    <a:pt x="7595376" y="852908"/>
                  </a:lnTo>
                  <a:cubicBezTo>
                    <a:pt x="7595376" y="921487"/>
                    <a:pt x="7539496" y="977368"/>
                    <a:pt x="7470916" y="977368"/>
                  </a:cubicBez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g292f2399bf6_0_196"/>
            <p:cNvSpPr txBox="1"/>
            <p:nvPr/>
          </p:nvSpPr>
          <p:spPr>
            <a:xfrm>
              <a:off x="1176477" y="219688"/>
              <a:ext cx="5185500" cy="442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55" b="1" i="0" u="none" strike="noStrike" cap="none">
                  <a:solidFill>
                    <a:srgbClr val="FFFFFF"/>
                  </a:solidFill>
                  <a:latin typeface="DM Sans"/>
                  <a:ea typeface="DM Sans"/>
                  <a:cs typeface="DM Sans"/>
                  <a:sym typeface="DM Sans"/>
                </a:rPr>
                <a:t>Sprint </a:t>
              </a:r>
              <a:r>
                <a:rPr lang="en-US" sz="2155" b="1">
                  <a:solidFill>
                    <a:srgbClr val="FFFFFF"/>
                  </a:solidFill>
                  <a:latin typeface="DM Sans"/>
                  <a:ea typeface="DM Sans"/>
                  <a:cs typeface="DM Sans"/>
                  <a:sym typeface="DM Sans"/>
                </a:rPr>
                <a:t>6 </a:t>
              </a:r>
              <a:endParaRPr/>
            </a:p>
          </p:txBody>
        </p:sp>
      </p:grpSp>
      <p:grpSp>
        <p:nvGrpSpPr>
          <p:cNvPr id="475" name="Google Shape;475;g292f2399bf6_0_196"/>
          <p:cNvGrpSpPr/>
          <p:nvPr/>
        </p:nvGrpSpPr>
        <p:grpSpPr>
          <a:xfrm>
            <a:off x="12000271" y="1618683"/>
            <a:ext cx="5653808" cy="727528"/>
            <a:chOff x="0" y="0"/>
            <a:chExt cx="7538411" cy="970038"/>
          </a:xfrm>
        </p:grpSpPr>
        <p:sp>
          <p:nvSpPr>
            <p:cNvPr id="476" name="Google Shape;476;g292f2399bf6_0_196"/>
            <p:cNvSpPr/>
            <p:nvPr/>
          </p:nvSpPr>
          <p:spPr>
            <a:xfrm>
              <a:off x="0" y="0"/>
              <a:ext cx="7538411" cy="970038"/>
            </a:xfrm>
            <a:custGeom>
              <a:avLst/>
              <a:gdLst/>
              <a:ahLst/>
              <a:cxnLst/>
              <a:rect l="l" t="t" r="r" b="b"/>
              <a:pathLst>
                <a:path w="7595376" h="977368" extrusionOk="0">
                  <a:moveTo>
                    <a:pt x="7470916" y="977367"/>
                  </a:moveTo>
                  <a:lnTo>
                    <a:pt x="124460" y="977367"/>
                  </a:lnTo>
                  <a:cubicBezTo>
                    <a:pt x="55880" y="977367"/>
                    <a:pt x="0" y="921487"/>
                    <a:pt x="0" y="852907"/>
                  </a:cubicBezTo>
                  <a:lnTo>
                    <a:pt x="0" y="124460"/>
                  </a:lnTo>
                  <a:cubicBezTo>
                    <a:pt x="0" y="55880"/>
                    <a:pt x="55880" y="0"/>
                    <a:pt x="124460" y="0"/>
                  </a:cubicBezTo>
                  <a:lnTo>
                    <a:pt x="7470916" y="0"/>
                  </a:lnTo>
                  <a:cubicBezTo>
                    <a:pt x="7539496" y="0"/>
                    <a:pt x="7595376" y="55880"/>
                    <a:pt x="7595376" y="124460"/>
                  </a:cubicBezTo>
                  <a:lnTo>
                    <a:pt x="7595376" y="852908"/>
                  </a:lnTo>
                  <a:cubicBezTo>
                    <a:pt x="7595376" y="921487"/>
                    <a:pt x="7539496" y="977368"/>
                    <a:pt x="7470916" y="977368"/>
                  </a:cubicBezTo>
                  <a:close/>
                </a:path>
              </a:pathLst>
            </a:custGeom>
            <a:solidFill>
              <a:srgbClr val="FFB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g292f2399bf6_0_196"/>
            <p:cNvSpPr txBox="1"/>
            <p:nvPr/>
          </p:nvSpPr>
          <p:spPr>
            <a:xfrm>
              <a:off x="1176477" y="219688"/>
              <a:ext cx="5185500" cy="442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55" b="1" i="0" u="none" strike="noStrike" cap="none">
                  <a:solidFill>
                    <a:srgbClr val="FFFFFF"/>
                  </a:solidFill>
                  <a:latin typeface="DM Sans"/>
                  <a:ea typeface="DM Sans"/>
                  <a:cs typeface="DM Sans"/>
                  <a:sym typeface="DM Sans"/>
                </a:rPr>
                <a:t>Sprint</a:t>
              </a:r>
              <a:r>
                <a:rPr lang="en-US" sz="2155" b="1">
                  <a:solidFill>
                    <a:srgbClr val="FFFFFF"/>
                  </a:solidFill>
                  <a:latin typeface="DM Sans"/>
                  <a:ea typeface="DM Sans"/>
                  <a:cs typeface="DM Sans"/>
                  <a:sym typeface="DM Sans"/>
                </a:rPr>
                <a:t> 6 </a:t>
              </a:r>
              <a:endParaRPr/>
            </a:p>
          </p:txBody>
        </p:sp>
      </p:grpSp>
      <p:grpSp>
        <p:nvGrpSpPr>
          <p:cNvPr id="478" name="Google Shape;478;g292f2399bf6_0_196"/>
          <p:cNvGrpSpPr/>
          <p:nvPr/>
        </p:nvGrpSpPr>
        <p:grpSpPr>
          <a:xfrm rot="478022">
            <a:off x="5455368" y="2484995"/>
            <a:ext cx="3089834" cy="3265147"/>
            <a:chOff x="1" y="2407"/>
            <a:chExt cx="2337670" cy="2649347"/>
          </a:xfrm>
        </p:grpSpPr>
        <p:sp>
          <p:nvSpPr>
            <p:cNvPr id="479" name="Google Shape;479;g292f2399bf6_0_196"/>
            <p:cNvSpPr/>
            <p:nvPr/>
          </p:nvSpPr>
          <p:spPr>
            <a:xfrm rot="-570569">
              <a:off x="166262" y="153067"/>
              <a:ext cx="2005147" cy="2179507"/>
            </a:xfrm>
            <a:custGeom>
              <a:avLst/>
              <a:gdLst/>
              <a:ahLst/>
              <a:cxnLst/>
              <a:rect l="l" t="t" r="r" b="b"/>
              <a:pathLst>
                <a:path w="2007708" h="2182291" extrusionOk="0">
                  <a:moveTo>
                    <a:pt x="0" y="0"/>
                  </a:moveTo>
                  <a:lnTo>
                    <a:pt x="2007708" y="0"/>
                  </a:lnTo>
                  <a:lnTo>
                    <a:pt x="2007708" y="2182291"/>
                  </a:lnTo>
                  <a:lnTo>
                    <a:pt x="0" y="2182291"/>
                  </a:lnTo>
                  <a:lnTo>
                    <a:pt x="0" y="0"/>
                  </a:lnTo>
                  <a:close/>
                </a:path>
              </a:pathLst>
            </a:custGeom>
            <a:blipFill rotWithShape="1">
              <a:blip r:embed="rId4">
                <a:alphaModFix/>
              </a:blip>
              <a:stretch>
                <a:fillRect/>
              </a:stretch>
            </a:blipFill>
            <a:ln>
              <a:noFill/>
            </a:ln>
          </p:spPr>
          <p:txBody>
            <a:bodyPr/>
            <a:lstStyle/>
            <a:p>
              <a:endParaRPr lang="en-US"/>
            </a:p>
          </p:txBody>
        </p:sp>
        <p:sp>
          <p:nvSpPr>
            <p:cNvPr id="480" name="Google Shape;480;g292f2399bf6_0_196"/>
            <p:cNvSpPr txBox="1"/>
            <p:nvPr/>
          </p:nvSpPr>
          <p:spPr>
            <a:xfrm rot="-404999">
              <a:off x="316474" y="280479"/>
              <a:ext cx="1750937" cy="2276249"/>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to search or browse FAQs </a:t>
              </a:r>
              <a:r>
                <a:rPr lang="en-US" sz="1600" b="1">
                  <a:latin typeface="Times New Roman"/>
                  <a:ea typeface="Times New Roman"/>
                  <a:cs typeface="Times New Roman"/>
                  <a:sym typeface="Times New Roman"/>
                </a:rPr>
                <a:t>so that</a:t>
              </a:r>
              <a:r>
                <a:rPr lang="en-US" sz="1600">
                  <a:latin typeface="Times New Roman"/>
                  <a:ea typeface="Times New Roman"/>
                  <a:cs typeface="Times New Roman"/>
                  <a:sym typeface="Times New Roman"/>
                </a:rPr>
                <a:t> I can find answers to my questions about transitioning to life at the university.</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grpSp>
        <p:nvGrpSpPr>
          <p:cNvPr id="481" name="Google Shape;481;g292f2399bf6_0_196"/>
          <p:cNvGrpSpPr/>
          <p:nvPr/>
        </p:nvGrpSpPr>
        <p:grpSpPr>
          <a:xfrm rot="489040">
            <a:off x="8094617" y="2613915"/>
            <a:ext cx="3072521" cy="3370701"/>
            <a:chOff x="2421535" y="-3357682"/>
            <a:chExt cx="2888673" cy="3388917"/>
          </a:xfrm>
        </p:grpSpPr>
        <p:sp>
          <p:nvSpPr>
            <p:cNvPr id="482" name="Google Shape;482;g292f2399bf6_0_196"/>
            <p:cNvSpPr/>
            <p:nvPr/>
          </p:nvSpPr>
          <p:spPr>
            <a:xfrm rot="-570569">
              <a:off x="2626986" y="-3171509"/>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5">
                <a:alphaModFix/>
              </a:blip>
              <a:stretch>
                <a:fillRect/>
              </a:stretch>
            </a:blipFill>
            <a:ln>
              <a:noFill/>
            </a:ln>
          </p:spPr>
          <p:txBody>
            <a:bodyPr/>
            <a:lstStyle/>
            <a:p>
              <a:endParaRPr lang="en-US"/>
            </a:p>
          </p:txBody>
        </p:sp>
        <p:sp>
          <p:nvSpPr>
            <p:cNvPr id="483" name="Google Shape;483;g292f2399bf6_0_196"/>
            <p:cNvSpPr txBox="1"/>
            <p:nvPr/>
          </p:nvSpPr>
          <p:spPr>
            <a:xfrm rot="-405080">
              <a:off x="2774833" y="-2875976"/>
              <a:ext cx="2299244" cy="2781722"/>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600" b="1">
                  <a:latin typeface="Times New Roman"/>
                  <a:ea typeface="Times New Roman"/>
                  <a:cs typeface="Times New Roman"/>
                  <a:sym typeface="Times New Roman"/>
                </a:rPr>
                <a:t>As an</a:t>
              </a:r>
              <a:r>
                <a:rPr lang="en-US" sz="1600">
                  <a:latin typeface="Times New Roman"/>
                  <a:ea typeface="Times New Roman"/>
                  <a:cs typeface="Times New Roman"/>
                  <a:sym typeface="Times New Roman"/>
                </a:rPr>
                <a:t> international student, </a:t>
              </a:r>
              <a:r>
                <a:rPr lang="en-US" sz="1600" b="1">
                  <a:latin typeface="Times New Roman"/>
                  <a:ea typeface="Times New Roman"/>
                  <a:cs typeface="Times New Roman"/>
                  <a:sym typeface="Times New Roman"/>
                </a:rPr>
                <a:t>I want</a:t>
              </a:r>
              <a:r>
                <a:rPr lang="en-US" sz="1600">
                  <a:latin typeface="Times New Roman"/>
                  <a:ea typeface="Times New Roman"/>
                  <a:cs typeface="Times New Roman"/>
                  <a:sym typeface="Times New Roman"/>
                </a:rPr>
                <a:t> the FAQ page to be visually well-organized with clear formatting, </a:t>
              </a:r>
              <a:r>
                <a:rPr lang="en-US" sz="1600" b="1">
                  <a:latin typeface="Times New Roman"/>
                  <a:ea typeface="Times New Roman"/>
                  <a:cs typeface="Times New Roman"/>
                  <a:sym typeface="Times New Roman"/>
                </a:rPr>
                <a:t>so</a:t>
              </a:r>
              <a:r>
                <a:rPr lang="en-US" sz="1600">
                  <a:latin typeface="Times New Roman"/>
                  <a:ea typeface="Times New Roman"/>
                  <a:cs typeface="Times New Roman"/>
                  <a:sym typeface="Times New Roman"/>
                </a:rPr>
                <a:t> </a:t>
              </a:r>
              <a:r>
                <a:rPr lang="en-US" sz="1600" b="1">
                  <a:latin typeface="Times New Roman"/>
                  <a:ea typeface="Times New Roman"/>
                  <a:cs typeface="Times New Roman"/>
                  <a:sym typeface="Times New Roman"/>
                </a:rPr>
                <a:t>that</a:t>
              </a:r>
              <a:r>
                <a:rPr lang="en-US" sz="1600">
                  <a:latin typeface="Times New Roman"/>
                  <a:ea typeface="Times New Roman"/>
                  <a:cs typeface="Times New Roman"/>
                  <a:sym typeface="Times New Roman"/>
                </a:rPr>
                <a:t> it is easy to scan and find the information I need quickly.</a:t>
              </a:r>
              <a:endParaRPr sz="16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1600">
                <a:solidFill>
                  <a:srgbClr val="100F0D"/>
                </a:solidFill>
              </a:endParaRPr>
            </a:p>
          </p:txBody>
        </p:sp>
      </p:grpSp>
      <p:grpSp>
        <p:nvGrpSpPr>
          <p:cNvPr id="484" name="Google Shape;484;g292f2399bf6_0_196"/>
          <p:cNvGrpSpPr/>
          <p:nvPr/>
        </p:nvGrpSpPr>
        <p:grpSpPr>
          <a:xfrm rot="478317">
            <a:off x="6794887" y="5609118"/>
            <a:ext cx="3098792" cy="3802194"/>
            <a:chOff x="1112024" y="39378"/>
            <a:chExt cx="2477772" cy="3893429"/>
          </a:xfrm>
        </p:grpSpPr>
        <p:sp>
          <p:nvSpPr>
            <p:cNvPr id="485" name="Google Shape;485;g292f2399bf6_0_196"/>
            <p:cNvSpPr/>
            <p:nvPr/>
          </p:nvSpPr>
          <p:spPr>
            <a:xfrm rot="-570569">
              <a:off x="1112024" y="39378"/>
              <a:ext cx="2477772" cy="2693230"/>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6">
                <a:alphaModFix/>
              </a:blip>
              <a:stretch>
                <a:fillRect/>
              </a:stretch>
            </a:blipFill>
            <a:ln>
              <a:noFill/>
            </a:ln>
          </p:spPr>
          <p:txBody>
            <a:bodyPr/>
            <a:lstStyle/>
            <a:p>
              <a:endParaRPr lang="en-US"/>
            </a:p>
          </p:txBody>
        </p:sp>
        <p:sp>
          <p:nvSpPr>
            <p:cNvPr id="486" name="Google Shape;486;g292f2399bf6_0_196"/>
            <p:cNvSpPr txBox="1"/>
            <p:nvPr/>
          </p:nvSpPr>
          <p:spPr>
            <a:xfrm rot="21194674">
              <a:off x="1364643" y="179386"/>
              <a:ext cx="2119088" cy="37534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US" sz="1600" b="1" dirty="0">
                  <a:latin typeface="Times New Roman"/>
                  <a:ea typeface="Times New Roman"/>
                  <a:cs typeface="Times New Roman"/>
                  <a:sym typeface="Times New Roman"/>
                </a:rPr>
                <a:t>As an </a:t>
              </a:r>
              <a:r>
                <a:rPr lang="en-US" sz="1600" dirty="0">
                  <a:latin typeface="Times New Roman"/>
                  <a:ea typeface="Times New Roman"/>
                  <a:cs typeface="Times New Roman"/>
                  <a:sym typeface="Times New Roman"/>
                </a:rPr>
                <a:t>international student, </a:t>
              </a:r>
              <a:r>
                <a:rPr lang="en-US" sz="1600" b="1" dirty="0">
                  <a:latin typeface="Times New Roman"/>
                  <a:ea typeface="Times New Roman"/>
                  <a:cs typeface="Times New Roman"/>
                  <a:sym typeface="Times New Roman"/>
                </a:rPr>
                <a:t>I want</a:t>
              </a:r>
              <a:r>
                <a:rPr lang="en-US" sz="1600" dirty="0">
                  <a:latin typeface="Times New Roman"/>
                  <a:ea typeface="Times New Roman"/>
                  <a:cs typeface="Times New Roman"/>
                  <a:sym typeface="Times New Roman"/>
                </a:rPr>
                <a:t> to view FAQs organized by meaningful categories like housing, transportation, and academics, etc. </a:t>
              </a:r>
              <a:r>
                <a:rPr lang="en-US" sz="1600" b="1" dirty="0">
                  <a:latin typeface="Times New Roman"/>
                  <a:ea typeface="Times New Roman"/>
                  <a:cs typeface="Times New Roman"/>
                  <a:sym typeface="Times New Roman"/>
                </a:rPr>
                <a:t>so</a:t>
              </a:r>
              <a:r>
                <a:rPr lang="en-US" sz="1600" dirty="0">
                  <a:latin typeface="Times New Roman"/>
                  <a:ea typeface="Times New Roman"/>
                  <a:cs typeface="Times New Roman"/>
                  <a:sym typeface="Times New Roman"/>
                </a:rPr>
                <a:t> </a:t>
              </a:r>
              <a:r>
                <a:rPr lang="en-US" sz="1600" b="1" dirty="0">
                  <a:latin typeface="Times New Roman"/>
                  <a:ea typeface="Times New Roman"/>
                  <a:cs typeface="Times New Roman"/>
                  <a:sym typeface="Times New Roman"/>
                </a:rPr>
                <a:t>that</a:t>
              </a:r>
              <a:r>
                <a:rPr lang="en-US" sz="1600" dirty="0">
                  <a:latin typeface="Times New Roman"/>
                  <a:ea typeface="Times New Roman"/>
                  <a:cs typeface="Times New Roman"/>
                  <a:sym typeface="Times New Roman"/>
                </a:rPr>
                <a:t> I can easily find relevant information.</a:t>
              </a:r>
              <a:endParaRPr sz="1600" dirty="0">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600" b="1" dirty="0">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600" b="1" dirty="0">
                <a:latin typeface="Times New Roman"/>
                <a:ea typeface="Times New Roman"/>
                <a:cs typeface="Times New Roman"/>
                <a:sym typeface="Times New Roman"/>
              </a:endParaRPr>
            </a:p>
            <a:p>
              <a:pPr marL="0" marR="0" lvl="0" indent="0" algn="l" rtl="0">
                <a:lnSpc>
                  <a:spcPct val="79990"/>
                </a:lnSpc>
                <a:spcBef>
                  <a:spcPts val="0"/>
                </a:spcBef>
                <a:spcAft>
                  <a:spcPts val="0"/>
                </a:spcAft>
                <a:buNone/>
              </a:pPr>
              <a:endParaRPr sz="1600" dirty="0">
                <a:solidFill>
                  <a:srgbClr val="100F0D"/>
                </a:solidFill>
              </a:endParaRPr>
            </a:p>
          </p:txBody>
        </p:sp>
      </p:grpSp>
      <p:sp>
        <p:nvSpPr>
          <p:cNvPr id="487" name="Google Shape;487;g292f2399bf6_0_196"/>
          <p:cNvSpPr txBox="1"/>
          <p:nvPr/>
        </p:nvSpPr>
        <p:spPr>
          <a:xfrm>
            <a:off x="439801" y="3768600"/>
            <a:ext cx="4132200" cy="2356200"/>
          </a:xfrm>
          <a:prstGeom prst="rect">
            <a:avLst/>
          </a:prstGeom>
          <a:noFill/>
          <a:ln>
            <a:noFill/>
          </a:ln>
        </p:spPr>
        <p:txBody>
          <a:bodyPr spcFirstLastPara="1" wrap="square" lIns="0" tIns="0" rIns="0" bIns="0" anchor="t" anchorCtr="0">
            <a:spAutoFit/>
          </a:bodyPr>
          <a:lstStyle/>
          <a:p>
            <a:pPr marL="0" marR="0" lvl="0" indent="0" algn="l" rtl="0">
              <a:lnSpc>
                <a:spcPct val="110010"/>
              </a:lnSpc>
              <a:spcBef>
                <a:spcPts val="0"/>
              </a:spcBef>
              <a:spcAft>
                <a:spcPts val="0"/>
              </a:spcAft>
              <a:buNone/>
            </a:pPr>
            <a:r>
              <a:rPr lang="en-US" sz="4783" b="1" i="0" u="none" strike="noStrike" cap="none">
                <a:solidFill>
                  <a:srgbClr val="6A02A2"/>
                </a:solidFill>
                <a:latin typeface="Roboto"/>
                <a:ea typeface="Roboto"/>
                <a:cs typeface="Roboto"/>
                <a:sym typeface="Roboto"/>
              </a:rPr>
              <a:t>Discussion of Remaining User Stories</a:t>
            </a:r>
            <a:endParaRPr sz="100"/>
          </a:p>
        </p:txBody>
      </p:sp>
      <p:sp>
        <p:nvSpPr>
          <p:cNvPr id="488" name="Google Shape;488;g292f2399bf6_0_196"/>
          <p:cNvSpPr txBox="1"/>
          <p:nvPr/>
        </p:nvSpPr>
        <p:spPr>
          <a:xfrm>
            <a:off x="5733500" y="207275"/>
            <a:ext cx="5653800" cy="788100"/>
          </a:xfrm>
          <a:prstGeom prst="rect">
            <a:avLst/>
          </a:prstGeom>
          <a:noFill/>
          <a:ln>
            <a:noFill/>
          </a:ln>
        </p:spPr>
        <p:txBody>
          <a:bodyPr spcFirstLastPara="1" wrap="square" lIns="0" tIns="0" rIns="0" bIns="0" anchor="t" anchorCtr="0">
            <a:spAutoFit/>
          </a:bodyPr>
          <a:lstStyle/>
          <a:p>
            <a:pPr marL="0" marR="0" lvl="0" indent="0" algn="l" rtl="0">
              <a:lnSpc>
                <a:spcPct val="110009"/>
              </a:lnSpc>
              <a:spcBef>
                <a:spcPts val="0"/>
              </a:spcBef>
              <a:spcAft>
                <a:spcPts val="0"/>
              </a:spcAft>
              <a:buNone/>
            </a:pPr>
            <a:r>
              <a:rPr lang="en-US" sz="1600" b="1">
                <a:solidFill>
                  <a:srgbClr val="6A02A2"/>
                </a:solidFill>
              </a:rPr>
              <a:t>Epic 1 -</a:t>
            </a:r>
            <a:r>
              <a:rPr lang="en-US" sz="1600" b="1">
                <a:solidFill>
                  <a:schemeClr val="dk1"/>
                </a:solidFill>
              </a:rPr>
              <a:t>  Develop a comprehensive FAQ section on the website to address common questions from international students settling into Prairie View A&amp;M University.</a:t>
            </a:r>
            <a:endParaRPr sz="1600"/>
          </a:p>
        </p:txBody>
      </p:sp>
      <p:sp>
        <p:nvSpPr>
          <p:cNvPr id="489" name="Google Shape;489;g292f2399bf6_0_196"/>
          <p:cNvSpPr txBox="1"/>
          <p:nvPr/>
        </p:nvSpPr>
        <p:spPr>
          <a:xfrm>
            <a:off x="12244525" y="207275"/>
            <a:ext cx="5490900" cy="548100"/>
          </a:xfrm>
          <a:prstGeom prst="rect">
            <a:avLst/>
          </a:prstGeom>
          <a:noFill/>
          <a:ln>
            <a:noFill/>
          </a:ln>
        </p:spPr>
        <p:txBody>
          <a:bodyPr spcFirstLastPara="1" wrap="square" lIns="0" tIns="0" rIns="0" bIns="0" anchor="t" anchorCtr="0">
            <a:spAutoFit/>
          </a:bodyPr>
          <a:lstStyle/>
          <a:p>
            <a:pPr marL="0" marR="0" lvl="0" indent="0" algn="l" rtl="0">
              <a:lnSpc>
                <a:spcPct val="110009"/>
              </a:lnSpc>
              <a:spcBef>
                <a:spcPts val="0"/>
              </a:spcBef>
              <a:spcAft>
                <a:spcPts val="0"/>
              </a:spcAft>
              <a:buNone/>
            </a:pPr>
            <a:r>
              <a:rPr lang="en-US" sz="1600" b="1" i="0" u="none" strike="noStrike" cap="none">
                <a:solidFill>
                  <a:srgbClr val="6A02A2"/>
                </a:solidFill>
              </a:rPr>
              <a:t>Epic </a:t>
            </a:r>
            <a:r>
              <a:rPr lang="en-US" sz="1600" b="1">
                <a:solidFill>
                  <a:srgbClr val="6A02A2"/>
                </a:solidFill>
              </a:rPr>
              <a:t>2</a:t>
            </a:r>
            <a:r>
              <a:rPr lang="en-US" sz="1600" b="1" i="0" u="none" strike="noStrike" cap="none">
                <a:solidFill>
                  <a:srgbClr val="6A02A2"/>
                </a:solidFill>
              </a:rPr>
              <a:t> -</a:t>
            </a:r>
            <a:r>
              <a:rPr lang="en-US" sz="1600" b="1"/>
              <a:t> </a:t>
            </a:r>
            <a:r>
              <a:rPr lang="en-US" sz="1600" b="1">
                <a:solidFill>
                  <a:schemeClr val="dk1"/>
                </a:solidFill>
              </a:rPr>
              <a:t>User Support and Helpdesk Integration.</a:t>
            </a:r>
            <a:endParaRPr sz="1600" b="1"/>
          </a:p>
          <a:p>
            <a:pPr marL="0" marR="0" lvl="0" indent="0" algn="l" rtl="0">
              <a:lnSpc>
                <a:spcPct val="110009"/>
              </a:lnSpc>
              <a:spcBef>
                <a:spcPts val="0"/>
              </a:spcBef>
              <a:spcAft>
                <a:spcPts val="0"/>
              </a:spcAft>
              <a:buNone/>
            </a:pPr>
            <a:endParaRPr sz="1800" b="1">
              <a:solidFill>
                <a:schemeClr val="dk1"/>
              </a:solidFill>
              <a:latin typeface="Roboto"/>
              <a:ea typeface="Roboto"/>
              <a:cs typeface="Roboto"/>
              <a:sym typeface="Roboto"/>
            </a:endParaRPr>
          </a:p>
        </p:txBody>
      </p:sp>
      <p:grpSp>
        <p:nvGrpSpPr>
          <p:cNvPr id="490" name="Google Shape;490;g292f2399bf6_0_196"/>
          <p:cNvGrpSpPr/>
          <p:nvPr/>
        </p:nvGrpSpPr>
        <p:grpSpPr>
          <a:xfrm>
            <a:off x="5149379" y="207282"/>
            <a:ext cx="421681" cy="421681"/>
            <a:chOff x="0" y="0"/>
            <a:chExt cx="812800" cy="812800"/>
          </a:xfrm>
        </p:grpSpPr>
        <p:sp>
          <p:nvSpPr>
            <p:cNvPr id="491" name="Google Shape;491;g292f2399bf6_0_19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g292f2399bf6_0_196"/>
            <p:cNvSpPr txBox="1"/>
            <p:nvPr/>
          </p:nvSpPr>
          <p:spPr>
            <a:xfrm>
              <a:off x="76200" y="142875"/>
              <a:ext cx="660300" cy="593700"/>
            </a:xfrm>
            <a:prstGeom prst="rect">
              <a:avLst/>
            </a:prstGeom>
            <a:noFill/>
            <a:ln>
              <a:noFill/>
            </a:ln>
          </p:spPr>
          <p:txBody>
            <a:bodyPr spcFirstLastPara="1" wrap="square" lIns="50800" tIns="50800" rIns="50800" bIns="50800" anchor="ctr" anchorCtr="0">
              <a:noAutofit/>
            </a:bodyPr>
            <a:lstStyle/>
            <a:p>
              <a:pPr marL="0" marR="0" lvl="0" indent="0" algn="ctr" rtl="0">
                <a:lnSpc>
                  <a:spcPct val="95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3" name="Google Shape;493;g292f2399bf6_0_196"/>
          <p:cNvSpPr txBox="1"/>
          <p:nvPr/>
        </p:nvSpPr>
        <p:spPr>
          <a:xfrm rot="99585">
            <a:off x="12250183" y="3254025"/>
            <a:ext cx="2309769" cy="520502"/>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nvGrpSpPr>
          <p:cNvPr id="494" name="Google Shape;494;g292f2399bf6_0_196"/>
          <p:cNvGrpSpPr/>
          <p:nvPr/>
        </p:nvGrpSpPr>
        <p:grpSpPr>
          <a:xfrm rot="453599">
            <a:off x="13766405" y="2332874"/>
            <a:ext cx="3929508" cy="2809217"/>
            <a:chOff x="629584" y="-2286415"/>
            <a:chExt cx="2367131" cy="2797697"/>
          </a:xfrm>
        </p:grpSpPr>
        <p:sp>
          <p:nvSpPr>
            <p:cNvPr id="495" name="Google Shape;495;g292f2399bf6_0_196"/>
            <p:cNvSpPr/>
            <p:nvPr/>
          </p:nvSpPr>
          <p:spPr>
            <a:xfrm rot="-569172">
              <a:off x="823367" y="-2140559"/>
              <a:ext cx="1979566" cy="2505985"/>
            </a:xfrm>
            <a:custGeom>
              <a:avLst/>
              <a:gdLst/>
              <a:ahLst/>
              <a:cxnLst/>
              <a:rect l="l" t="t" r="r" b="b"/>
              <a:pathLst>
                <a:path w="2007708" h="2182291" extrusionOk="0">
                  <a:moveTo>
                    <a:pt x="0" y="0"/>
                  </a:moveTo>
                  <a:lnTo>
                    <a:pt x="2007708" y="0"/>
                  </a:lnTo>
                  <a:lnTo>
                    <a:pt x="2007708" y="2182291"/>
                  </a:lnTo>
                  <a:lnTo>
                    <a:pt x="0" y="2182291"/>
                  </a:lnTo>
                  <a:lnTo>
                    <a:pt x="0" y="0"/>
                  </a:lnTo>
                  <a:close/>
                </a:path>
              </a:pathLst>
            </a:custGeom>
            <a:blipFill rotWithShape="1">
              <a:blip r:embed="rId4">
                <a:alphaModFix/>
              </a:blip>
              <a:stretch>
                <a:fillRect/>
              </a:stretch>
            </a:blipFill>
            <a:ln>
              <a:noFill/>
            </a:ln>
          </p:spPr>
          <p:txBody>
            <a:bodyPr/>
            <a:lstStyle/>
            <a:p>
              <a:endParaRPr lang="en-US"/>
            </a:p>
          </p:txBody>
        </p:sp>
        <p:sp>
          <p:nvSpPr>
            <p:cNvPr id="496" name="Google Shape;496;g292f2399bf6_0_196"/>
            <p:cNvSpPr txBox="1"/>
            <p:nvPr/>
          </p:nvSpPr>
          <p:spPr>
            <a:xfrm rot="-405059">
              <a:off x="1068933" y="-1862794"/>
              <a:ext cx="1561829" cy="21315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200" b="1">
                  <a:solidFill>
                    <a:srgbClr val="0E101A"/>
                  </a:solidFill>
                  <a:latin typeface="Times New Roman"/>
                  <a:ea typeface="Times New Roman"/>
                  <a:cs typeface="Times New Roman"/>
                  <a:sym typeface="Times New Roman"/>
                </a:rPr>
                <a:t>As an</a:t>
              </a:r>
              <a:r>
                <a:rPr lang="en-US" sz="1200">
                  <a:solidFill>
                    <a:srgbClr val="0E101A"/>
                  </a:solidFill>
                  <a:latin typeface="Times New Roman"/>
                  <a:ea typeface="Times New Roman"/>
                  <a:cs typeface="Times New Roman"/>
                  <a:sym typeface="Times New Roman"/>
                </a:rPr>
                <a:t> international student, </a:t>
              </a:r>
              <a:r>
                <a:rPr lang="en-US" sz="1200" b="1">
                  <a:solidFill>
                    <a:srgbClr val="0E101A"/>
                  </a:solidFill>
                  <a:latin typeface="Times New Roman"/>
                  <a:ea typeface="Times New Roman"/>
                  <a:cs typeface="Times New Roman"/>
                  <a:sym typeface="Times New Roman"/>
                </a:rPr>
                <a:t>I want</a:t>
              </a:r>
              <a:r>
                <a:rPr lang="en-US" sz="1200">
                  <a:solidFill>
                    <a:srgbClr val="0E101A"/>
                  </a:solidFill>
                  <a:latin typeface="Times New Roman"/>
                  <a:ea typeface="Times New Roman"/>
                  <a:cs typeface="Times New Roman"/>
                  <a:sym typeface="Times New Roman"/>
                </a:rPr>
                <a:t> to access the existing international services help desk through various support channels, such as chat, email, and a support forum, </a:t>
              </a:r>
              <a:r>
                <a:rPr lang="en-US" sz="1200" b="1">
                  <a:solidFill>
                    <a:srgbClr val="0E101A"/>
                  </a:solidFill>
                  <a:latin typeface="Times New Roman"/>
                  <a:ea typeface="Times New Roman"/>
                  <a:cs typeface="Times New Roman"/>
                  <a:sym typeface="Times New Roman"/>
                </a:rPr>
                <a:t>so that I</a:t>
              </a:r>
              <a:r>
                <a:rPr lang="en-US" sz="1200">
                  <a:solidFill>
                    <a:srgbClr val="0E101A"/>
                  </a:solidFill>
                  <a:latin typeface="Times New Roman"/>
                  <a:ea typeface="Times New Roman"/>
                  <a:cs typeface="Times New Roman"/>
                  <a:sym typeface="Times New Roman"/>
                </a:rPr>
                <a:t> can seek assistance, ask questions, and report platform-related issues efficiently, ensuring a smooth transition into university life.</a:t>
              </a:r>
              <a:endParaRPr sz="1200">
                <a:latin typeface="Times New Roman"/>
                <a:ea typeface="Times New Roman"/>
                <a:cs typeface="Times New Roman"/>
                <a:sym typeface="Times New Roman"/>
              </a:endParaRPr>
            </a:p>
            <a:p>
              <a:pPr marL="0" marR="0" lvl="0" indent="0" algn="ctr" rtl="0">
                <a:lnSpc>
                  <a:spcPct val="80010"/>
                </a:lnSpc>
                <a:spcBef>
                  <a:spcPts val="0"/>
                </a:spcBef>
                <a:spcAft>
                  <a:spcPts val="0"/>
                </a:spcAft>
                <a:buNone/>
              </a:pPr>
              <a:endParaRPr sz="1926">
                <a:solidFill>
                  <a:srgbClr val="100F0D"/>
                </a:solidFill>
              </a:endParaRPr>
            </a:p>
          </p:txBody>
        </p:sp>
      </p:grpSp>
      <p:sp>
        <p:nvSpPr>
          <p:cNvPr id="497" name="Google Shape;497;g292f2399bf6_0_196"/>
          <p:cNvSpPr/>
          <p:nvPr/>
        </p:nvSpPr>
        <p:spPr>
          <a:xfrm>
            <a:off x="12323701" y="5842373"/>
            <a:ext cx="3324456" cy="2338224"/>
          </a:xfrm>
          <a:custGeom>
            <a:avLst/>
            <a:gdLst/>
            <a:ahLst/>
            <a:cxnLst/>
            <a:rect l="l" t="t" r="r" b="b"/>
            <a:pathLst>
              <a:path w="2480937" h="2696670" extrusionOk="0">
                <a:moveTo>
                  <a:pt x="0" y="0"/>
                </a:moveTo>
                <a:lnTo>
                  <a:pt x="2480937" y="0"/>
                </a:lnTo>
                <a:lnTo>
                  <a:pt x="2480937" y="2696670"/>
                </a:lnTo>
                <a:lnTo>
                  <a:pt x="0" y="2696670"/>
                </a:lnTo>
                <a:lnTo>
                  <a:pt x="0" y="0"/>
                </a:lnTo>
                <a:close/>
              </a:path>
            </a:pathLst>
          </a:custGeom>
          <a:blipFill rotWithShape="1">
            <a:blip r:embed="rId6">
              <a:alphaModFix/>
            </a:blip>
            <a:stretch>
              <a:fillRect/>
            </a:stretch>
          </a:blipFill>
          <a:ln>
            <a:noFill/>
          </a:ln>
        </p:spPr>
        <p:txBody>
          <a:bodyPr/>
          <a:lstStyle/>
          <a:p>
            <a:endParaRPr lang="en-US"/>
          </a:p>
        </p:txBody>
      </p:sp>
      <p:sp>
        <p:nvSpPr>
          <p:cNvPr id="498" name="Google Shape;498;g292f2399bf6_0_196"/>
          <p:cNvSpPr txBox="1"/>
          <p:nvPr/>
        </p:nvSpPr>
        <p:spPr>
          <a:xfrm rot="140728">
            <a:off x="12668255" y="6200529"/>
            <a:ext cx="2792940" cy="3469792"/>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US" sz="1500" b="1">
                <a:solidFill>
                  <a:srgbClr val="0E101A"/>
                </a:solidFill>
                <a:latin typeface="Times New Roman"/>
                <a:ea typeface="Times New Roman"/>
                <a:cs typeface="Times New Roman"/>
                <a:sym typeface="Times New Roman"/>
              </a:rPr>
              <a:t>As an </a:t>
            </a:r>
            <a:r>
              <a:rPr lang="en-US" sz="1500">
                <a:solidFill>
                  <a:srgbClr val="0E101A"/>
                </a:solidFill>
                <a:latin typeface="Times New Roman"/>
                <a:ea typeface="Times New Roman"/>
                <a:cs typeface="Times New Roman"/>
                <a:sym typeface="Times New Roman"/>
              </a:rPr>
              <a:t>international student,</a:t>
            </a:r>
            <a:r>
              <a:rPr lang="en-US" sz="1500" b="1">
                <a:solidFill>
                  <a:srgbClr val="0E101A"/>
                </a:solidFill>
                <a:latin typeface="Times New Roman"/>
                <a:ea typeface="Times New Roman"/>
                <a:cs typeface="Times New Roman"/>
                <a:sym typeface="Times New Roman"/>
              </a:rPr>
              <a:t> I want </a:t>
            </a:r>
            <a:r>
              <a:rPr lang="en-US" sz="1500">
                <a:solidFill>
                  <a:srgbClr val="0E101A"/>
                </a:solidFill>
                <a:latin typeface="Times New Roman"/>
                <a:ea typeface="Times New Roman"/>
                <a:cs typeface="Times New Roman"/>
                <a:sym typeface="Times New Roman"/>
              </a:rPr>
              <a:t>to have quick and convenient access to the help desk's support channels </a:t>
            </a:r>
            <a:r>
              <a:rPr lang="en-US" sz="1500" b="1">
                <a:solidFill>
                  <a:srgbClr val="0E101A"/>
                </a:solidFill>
                <a:latin typeface="Times New Roman"/>
                <a:ea typeface="Times New Roman"/>
                <a:cs typeface="Times New Roman"/>
                <a:sym typeface="Times New Roman"/>
              </a:rPr>
              <a:t>so that </a:t>
            </a:r>
            <a:r>
              <a:rPr lang="en-US" sz="1500">
                <a:solidFill>
                  <a:srgbClr val="0E101A"/>
                </a:solidFill>
                <a:latin typeface="Times New Roman"/>
                <a:ea typeface="Times New Roman"/>
                <a:cs typeface="Times New Roman"/>
                <a:sym typeface="Times New Roman"/>
              </a:rPr>
              <a:t>I can promptly address any concerns I may have during my transition to university.</a:t>
            </a:r>
            <a:endParaRPr sz="1500">
              <a:solidFill>
                <a:srgbClr val="0E101A"/>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0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6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b="1">
              <a:latin typeface="Times New Roman"/>
              <a:ea typeface="Times New Roman"/>
              <a:cs typeface="Times New Roman"/>
              <a:sym typeface="Times New Roman"/>
            </a:endParaRPr>
          </a:p>
          <a:p>
            <a:pPr marL="0" marR="0" lvl="0" indent="0" algn="ctr" rtl="0">
              <a:lnSpc>
                <a:spcPct val="79990"/>
              </a:lnSpc>
              <a:spcBef>
                <a:spcPts val="0"/>
              </a:spcBef>
              <a:spcAft>
                <a:spcPts val="0"/>
              </a:spcAft>
              <a:buNone/>
            </a:pPr>
            <a:endParaRPr sz="2149">
              <a:solidFill>
                <a:srgbClr val="100F0D"/>
              </a:solidFill>
            </a:endParaRPr>
          </a:p>
        </p:txBody>
      </p:sp>
      <p:grpSp>
        <p:nvGrpSpPr>
          <p:cNvPr id="499" name="Google Shape;499;g292f2399bf6_0_196"/>
          <p:cNvGrpSpPr/>
          <p:nvPr/>
        </p:nvGrpSpPr>
        <p:grpSpPr>
          <a:xfrm>
            <a:off x="11712629" y="207265"/>
            <a:ext cx="421681" cy="421681"/>
            <a:chOff x="0" y="0"/>
            <a:chExt cx="812800" cy="812800"/>
          </a:xfrm>
        </p:grpSpPr>
        <p:sp>
          <p:nvSpPr>
            <p:cNvPr id="500" name="Google Shape;500;g292f2399bf6_0_19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292f2399bf6_0_196"/>
            <p:cNvSpPr txBox="1"/>
            <p:nvPr/>
          </p:nvSpPr>
          <p:spPr>
            <a:xfrm>
              <a:off x="76200" y="142875"/>
              <a:ext cx="660300" cy="593700"/>
            </a:xfrm>
            <a:prstGeom prst="rect">
              <a:avLst/>
            </a:prstGeom>
            <a:noFill/>
            <a:ln>
              <a:noFill/>
            </a:ln>
          </p:spPr>
          <p:txBody>
            <a:bodyPr spcFirstLastPara="1" wrap="square" lIns="50800" tIns="50800" rIns="50800" bIns="50800" anchor="ctr" anchorCtr="0">
              <a:noAutofit/>
            </a:bodyPr>
            <a:lstStyle/>
            <a:p>
              <a:pPr marL="0" marR="0" lvl="0" indent="0" algn="ctr" rtl="0">
                <a:lnSpc>
                  <a:spcPct val="95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5"/>
        <p:cNvGrpSpPr/>
        <p:nvPr/>
      </p:nvGrpSpPr>
      <p:grpSpPr>
        <a:xfrm>
          <a:off x="0" y="0"/>
          <a:ext cx="0" cy="0"/>
          <a:chOff x="0" y="0"/>
          <a:chExt cx="0" cy="0"/>
        </a:xfrm>
      </p:grpSpPr>
      <p:sp>
        <p:nvSpPr>
          <p:cNvPr id="506" name="Google Shape;506;p16"/>
          <p:cNvSpPr/>
          <p:nvPr/>
        </p:nvSpPr>
        <p:spPr>
          <a:xfrm>
            <a:off x="4878120" y="602264"/>
            <a:ext cx="8531760" cy="9956831"/>
          </a:xfrm>
          <a:custGeom>
            <a:avLst/>
            <a:gdLst/>
            <a:ahLst/>
            <a:cxnLst/>
            <a:rect l="l" t="t" r="r" b="b"/>
            <a:pathLst>
              <a:path w="8531760" h="9956831" extrusionOk="0">
                <a:moveTo>
                  <a:pt x="0" y="0"/>
                </a:moveTo>
                <a:lnTo>
                  <a:pt x="8531760" y="0"/>
                </a:lnTo>
                <a:lnTo>
                  <a:pt x="8531760" y="9956831"/>
                </a:lnTo>
                <a:lnTo>
                  <a:pt x="0" y="9956831"/>
                </a:lnTo>
                <a:lnTo>
                  <a:pt x="0" y="0"/>
                </a:lnTo>
                <a:close/>
              </a:path>
            </a:pathLst>
          </a:custGeom>
          <a:blipFill rotWithShape="1">
            <a:blip r:embed="rId3">
              <a:alphaModFix/>
            </a:blip>
            <a:stretch>
              <a:fillRect/>
            </a:stretch>
          </a:blipFill>
          <a:ln>
            <a:noFill/>
          </a:ln>
        </p:spPr>
        <p:txBody>
          <a:bodyPr/>
          <a:lstStyle/>
          <a:p>
            <a:endParaRPr lang="en-US"/>
          </a:p>
        </p:txBody>
      </p:sp>
      <p:sp>
        <p:nvSpPr>
          <p:cNvPr id="507" name="Google Shape;507;p16"/>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18162855"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0150"/>
        </a:solidFill>
        <a:effectLst/>
      </p:bgPr>
    </p:bg>
    <p:spTree>
      <p:nvGrpSpPr>
        <p:cNvPr id="1" name="Shape 100"/>
        <p:cNvGrpSpPr/>
        <p:nvPr/>
      </p:nvGrpSpPr>
      <p:grpSpPr>
        <a:xfrm>
          <a:off x="0" y="0"/>
          <a:ext cx="0" cy="0"/>
          <a:chOff x="0" y="0"/>
          <a:chExt cx="0" cy="0"/>
        </a:xfrm>
      </p:grpSpPr>
      <p:sp>
        <p:nvSpPr>
          <p:cNvPr id="101" name="Google Shape;101;p2"/>
          <p:cNvSpPr/>
          <p:nvPr/>
        </p:nvSpPr>
        <p:spPr>
          <a:xfrm>
            <a:off x="13142791" y="7156622"/>
            <a:ext cx="3048000" cy="464289"/>
          </a:xfrm>
          <a:prstGeom prst="rect">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9506456" y="7156622"/>
            <a:ext cx="3048000" cy="464289"/>
          </a:xfrm>
          <a:prstGeom prst="rect">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a:off x="5806326" y="7156622"/>
            <a:ext cx="3048000" cy="464289"/>
          </a:xfrm>
          <a:prstGeom prst="rect">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p:nvPr/>
        </p:nvSpPr>
        <p:spPr>
          <a:xfrm rot="-5882674">
            <a:off x="18578780" y="-4649122"/>
            <a:ext cx="6650726" cy="13301451"/>
          </a:xfrm>
          <a:custGeom>
            <a:avLst/>
            <a:gdLst/>
            <a:ahLst/>
            <a:cxnLst/>
            <a:rect l="l" t="t" r="r" b="b"/>
            <a:pathLst>
              <a:path w="6650726" h="13301451" extrusionOk="0">
                <a:moveTo>
                  <a:pt x="0" y="0"/>
                </a:moveTo>
                <a:lnTo>
                  <a:pt x="6650725" y="0"/>
                </a:lnTo>
                <a:lnTo>
                  <a:pt x="6650725" y="13301451"/>
                </a:lnTo>
                <a:lnTo>
                  <a:pt x="0" y="13301451"/>
                </a:lnTo>
                <a:lnTo>
                  <a:pt x="0" y="0"/>
                </a:lnTo>
                <a:close/>
              </a:path>
            </a:pathLst>
          </a:custGeom>
          <a:blipFill rotWithShape="1">
            <a:blip r:embed="rId3">
              <a:alphaModFix amt="5000"/>
            </a:blip>
            <a:stretch>
              <a:fillRect/>
            </a:stretch>
          </a:blipFill>
          <a:ln>
            <a:noFill/>
          </a:ln>
        </p:spPr>
        <p:txBody>
          <a:bodyPr/>
          <a:lstStyle/>
          <a:p>
            <a:endParaRPr lang="en-US"/>
          </a:p>
        </p:txBody>
      </p:sp>
      <p:sp>
        <p:nvSpPr>
          <p:cNvPr id="105" name="Google Shape;105;p2"/>
          <p:cNvSpPr/>
          <p:nvPr/>
        </p:nvSpPr>
        <p:spPr>
          <a:xfrm flipH="1">
            <a:off x="15503844" y="8318378"/>
            <a:ext cx="4114800" cy="4114800"/>
          </a:xfrm>
          <a:custGeom>
            <a:avLst/>
            <a:gdLst/>
            <a:ahLst/>
            <a:cxnLst/>
            <a:rect l="l" t="t" r="r" b="b"/>
            <a:pathLst>
              <a:path w="4114800" h="4114800" extrusionOk="0">
                <a:moveTo>
                  <a:pt x="4114800" y="0"/>
                </a:moveTo>
                <a:lnTo>
                  <a:pt x="0" y="0"/>
                </a:lnTo>
                <a:lnTo>
                  <a:pt x="0" y="4114800"/>
                </a:lnTo>
                <a:lnTo>
                  <a:pt x="4114800" y="4114800"/>
                </a:lnTo>
                <a:lnTo>
                  <a:pt x="4114800" y="0"/>
                </a:lnTo>
                <a:close/>
              </a:path>
            </a:pathLst>
          </a:custGeom>
          <a:blipFill rotWithShape="1">
            <a:blip r:embed="rId4">
              <a:alphaModFix/>
            </a:blip>
            <a:stretch>
              <a:fillRect/>
            </a:stretch>
          </a:blipFill>
          <a:ln>
            <a:noFill/>
          </a:ln>
        </p:spPr>
        <p:txBody>
          <a:bodyPr/>
          <a:lstStyle/>
          <a:p>
            <a:endParaRPr lang="en-US"/>
          </a:p>
        </p:txBody>
      </p:sp>
      <p:sp>
        <p:nvSpPr>
          <p:cNvPr id="106" name="Google Shape;106;p2"/>
          <p:cNvSpPr/>
          <p:nvPr/>
        </p:nvSpPr>
        <p:spPr>
          <a:xfrm rot="-5882674">
            <a:off x="-541206" y="-2555713"/>
            <a:ext cx="6650726" cy="13301451"/>
          </a:xfrm>
          <a:custGeom>
            <a:avLst/>
            <a:gdLst/>
            <a:ahLst/>
            <a:cxnLst/>
            <a:rect l="l" t="t" r="r" b="b"/>
            <a:pathLst>
              <a:path w="6650726" h="13301451" extrusionOk="0">
                <a:moveTo>
                  <a:pt x="0" y="0"/>
                </a:moveTo>
                <a:lnTo>
                  <a:pt x="6650725" y="0"/>
                </a:lnTo>
                <a:lnTo>
                  <a:pt x="6650725" y="13301451"/>
                </a:lnTo>
                <a:lnTo>
                  <a:pt x="0" y="13301451"/>
                </a:lnTo>
                <a:lnTo>
                  <a:pt x="0" y="0"/>
                </a:lnTo>
                <a:close/>
              </a:path>
            </a:pathLst>
          </a:custGeom>
          <a:blipFill rotWithShape="1">
            <a:blip r:embed="rId5">
              <a:alphaModFix amt="5000"/>
            </a:blip>
            <a:stretch>
              <a:fillRect/>
            </a:stretch>
          </a:blipFill>
          <a:ln>
            <a:noFill/>
          </a:ln>
        </p:spPr>
        <p:txBody>
          <a:bodyPr/>
          <a:lstStyle/>
          <a:p>
            <a:endParaRPr lang="en-US"/>
          </a:p>
        </p:txBody>
      </p:sp>
      <p:sp>
        <p:nvSpPr>
          <p:cNvPr id="107" name="Google Shape;107;p2"/>
          <p:cNvSpPr/>
          <p:nvPr/>
        </p:nvSpPr>
        <p:spPr>
          <a:xfrm rot="6418740">
            <a:off x="-882418" y="-446021"/>
            <a:ext cx="3106021" cy="3106021"/>
          </a:xfrm>
          <a:custGeom>
            <a:avLst/>
            <a:gdLst/>
            <a:ahLst/>
            <a:cxnLst/>
            <a:rect l="l" t="t" r="r" b="b"/>
            <a:pathLst>
              <a:path w="3106021" h="3106021" extrusionOk="0">
                <a:moveTo>
                  <a:pt x="0" y="0"/>
                </a:moveTo>
                <a:lnTo>
                  <a:pt x="3106022" y="0"/>
                </a:lnTo>
                <a:lnTo>
                  <a:pt x="3106022" y="3106021"/>
                </a:lnTo>
                <a:lnTo>
                  <a:pt x="0" y="3106021"/>
                </a:lnTo>
                <a:lnTo>
                  <a:pt x="0" y="0"/>
                </a:lnTo>
                <a:close/>
              </a:path>
            </a:pathLst>
          </a:custGeom>
          <a:blipFill rotWithShape="1">
            <a:blip r:embed="rId4">
              <a:alphaModFix/>
            </a:blip>
            <a:stretch>
              <a:fillRect/>
            </a:stretch>
          </a:blipFill>
          <a:ln>
            <a:noFill/>
          </a:ln>
        </p:spPr>
        <p:txBody>
          <a:bodyPr/>
          <a:lstStyle/>
          <a:p>
            <a:endParaRPr lang="en-US"/>
          </a:p>
        </p:txBody>
      </p:sp>
      <p:sp>
        <p:nvSpPr>
          <p:cNvPr id="108" name="Google Shape;108;p2"/>
          <p:cNvSpPr/>
          <p:nvPr/>
        </p:nvSpPr>
        <p:spPr>
          <a:xfrm>
            <a:off x="12504181" y="-1728873"/>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mt="5000"/>
            </a:blip>
            <a:stretch>
              <a:fillRect/>
            </a:stretch>
          </a:blipFill>
          <a:ln>
            <a:noFill/>
          </a:ln>
        </p:spPr>
        <p:txBody>
          <a:bodyPr/>
          <a:lstStyle/>
          <a:p>
            <a:endParaRPr lang="en-US"/>
          </a:p>
        </p:txBody>
      </p:sp>
      <p:sp>
        <p:nvSpPr>
          <p:cNvPr id="109" name="Google Shape;109;p2"/>
          <p:cNvSpPr/>
          <p:nvPr/>
        </p:nvSpPr>
        <p:spPr>
          <a:xfrm rot="-7870667">
            <a:off x="14657495" y="723814"/>
            <a:ext cx="1126986" cy="766350"/>
          </a:xfrm>
          <a:custGeom>
            <a:avLst/>
            <a:gdLst/>
            <a:ahLst/>
            <a:cxnLst/>
            <a:rect l="l" t="t" r="r" b="b"/>
            <a:pathLst>
              <a:path w="1126986" h="766350" extrusionOk="0">
                <a:moveTo>
                  <a:pt x="0" y="0"/>
                </a:moveTo>
                <a:lnTo>
                  <a:pt x="1126986" y="0"/>
                </a:lnTo>
                <a:lnTo>
                  <a:pt x="1126986" y="766350"/>
                </a:lnTo>
                <a:lnTo>
                  <a:pt x="0" y="766350"/>
                </a:lnTo>
                <a:lnTo>
                  <a:pt x="0" y="0"/>
                </a:lnTo>
                <a:close/>
              </a:path>
            </a:pathLst>
          </a:custGeom>
          <a:blipFill rotWithShape="1">
            <a:blip r:embed="rId6">
              <a:alphaModFix/>
            </a:blip>
            <a:stretch>
              <a:fillRect/>
            </a:stretch>
          </a:blipFill>
          <a:ln>
            <a:noFill/>
          </a:ln>
        </p:spPr>
        <p:txBody>
          <a:bodyPr/>
          <a:lstStyle/>
          <a:p>
            <a:endParaRPr lang="en-US"/>
          </a:p>
        </p:txBody>
      </p:sp>
      <p:grpSp>
        <p:nvGrpSpPr>
          <p:cNvPr id="110" name="Google Shape;110;p2"/>
          <p:cNvGrpSpPr/>
          <p:nvPr/>
        </p:nvGrpSpPr>
        <p:grpSpPr>
          <a:xfrm>
            <a:off x="1326108" y="1976841"/>
            <a:ext cx="441485" cy="441485"/>
            <a:chOff x="0" y="0"/>
            <a:chExt cx="812800" cy="812800"/>
          </a:xfrm>
        </p:grpSpPr>
        <p:sp>
          <p:nvSpPr>
            <p:cNvPr id="111" name="Google Shape;111;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2"/>
          <p:cNvGrpSpPr/>
          <p:nvPr/>
        </p:nvGrpSpPr>
        <p:grpSpPr>
          <a:xfrm>
            <a:off x="8779509" y="9503049"/>
            <a:ext cx="401097" cy="401097"/>
            <a:chOff x="0" y="0"/>
            <a:chExt cx="812800" cy="812800"/>
          </a:xfrm>
        </p:grpSpPr>
        <p:sp>
          <p:nvSpPr>
            <p:cNvPr id="114" name="Google Shape;114;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FFC9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2"/>
          <p:cNvGrpSpPr/>
          <p:nvPr/>
        </p:nvGrpSpPr>
        <p:grpSpPr>
          <a:xfrm>
            <a:off x="9454464" y="3421414"/>
            <a:ext cx="2990719" cy="4105739"/>
            <a:chOff x="0" y="0"/>
            <a:chExt cx="3987626" cy="5474318"/>
          </a:xfrm>
        </p:grpSpPr>
        <p:sp>
          <p:nvSpPr>
            <p:cNvPr id="117" name="Google Shape;117;p2"/>
            <p:cNvSpPr/>
            <p:nvPr/>
          </p:nvSpPr>
          <p:spPr>
            <a:xfrm>
              <a:off x="0" y="0"/>
              <a:ext cx="3987338" cy="3987338"/>
            </a:xfrm>
            <a:custGeom>
              <a:avLst/>
              <a:gdLst/>
              <a:ahLst/>
              <a:cxn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7">
                <a:alphaModFix/>
              </a:blip>
              <a:stretch>
                <a:fillRect l="-299491" t="-18864" r="-184825" b="-2227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0" y="4257605"/>
              <a:ext cx="3987338" cy="551944"/>
            </a:xfrm>
            <a:prstGeom prst="rect">
              <a:avLst/>
            </a:prstGeom>
            <a:noFill/>
            <a:ln>
              <a:noFill/>
            </a:ln>
          </p:spPr>
          <p:txBody>
            <a:bodyPr spcFirstLastPara="1" wrap="square" lIns="0" tIns="0" rIns="0" bIns="0" anchor="t" anchorCtr="0">
              <a:spAutoFit/>
            </a:bodyPr>
            <a:lstStyle/>
            <a:p>
              <a:pPr marL="0" marR="0" lvl="0" indent="0" algn="ctr" rtl="0">
                <a:lnSpc>
                  <a:spcPct val="150041"/>
                </a:lnSpc>
                <a:spcBef>
                  <a:spcPts val="0"/>
                </a:spcBef>
                <a:spcAft>
                  <a:spcPts val="0"/>
                </a:spcAft>
                <a:buNone/>
              </a:pPr>
              <a:r>
                <a:rPr lang="en-US" sz="2384" b="0" i="0" u="none" strike="noStrike" cap="none">
                  <a:solidFill>
                    <a:srgbClr val="FFFFFF"/>
                  </a:solidFill>
                  <a:latin typeface="Roboto"/>
                  <a:ea typeface="Roboto"/>
                  <a:cs typeface="Roboto"/>
                  <a:sym typeface="Roboto"/>
                </a:rPr>
                <a:t>Pratyush Srivastava</a:t>
              </a:r>
              <a:endParaRPr/>
            </a:p>
          </p:txBody>
        </p:sp>
        <p:sp>
          <p:nvSpPr>
            <p:cNvPr id="119" name="Google Shape;119;p2"/>
            <p:cNvSpPr txBox="1"/>
            <p:nvPr/>
          </p:nvSpPr>
          <p:spPr>
            <a:xfrm>
              <a:off x="288" y="5131463"/>
              <a:ext cx="3987338" cy="342855"/>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1618" b="0" i="0" u="none" strike="noStrike" cap="none">
                  <a:solidFill>
                    <a:srgbClr val="161A1E"/>
                  </a:solidFill>
                  <a:latin typeface="Arial"/>
                  <a:ea typeface="Arial"/>
                  <a:cs typeface="Arial"/>
                  <a:sym typeface="Arial"/>
                </a:rPr>
                <a:t>Backend Developer</a:t>
              </a:r>
              <a:endParaRPr/>
            </a:p>
          </p:txBody>
        </p:sp>
      </p:grpSp>
      <p:grpSp>
        <p:nvGrpSpPr>
          <p:cNvPr id="120" name="Google Shape;120;p2"/>
          <p:cNvGrpSpPr/>
          <p:nvPr/>
        </p:nvGrpSpPr>
        <p:grpSpPr>
          <a:xfrm>
            <a:off x="13065896" y="3421414"/>
            <a:ext cx="2990936" cy="4105739"/>
            <a:chOff x="0" y="0"/>
            <a:chExt cx="3987915" cy="5474318"/>
          </a:xfrm>
        </p:grpSpPr>
        <p:sp>
          <p:nvSpPr>
            <p:cNvPr id="121" name="Google Shape;121;p2"/>
            <p:cNvSpPr/>
            <p:nvPr/>
          </p:nvSpPr>
          <p:spPr>
            <a:xfrm>
              <a:off x="0" y="0"/>
              <a:ext cx="3987338" cy="3987338"/>
            </a:xfrm>
            <a:custGeom>
              <a:avLst/>
              <a:gdLst/>
              <a:ahLst/>
              <a:cxn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7">
                <a:alphaModFix/>
              </a:blip>
              <a:stretch>
                <a:fillRect l="-432917" t="-16278" r="-42556" b="-2272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p:nvPr/>
          </p:nvSpPr>
          <p:spPr>
            <a:xfrm>
              <a:off x="0" y="4257605"/>
              <a:ext cx="3987338" cy="551944"/>
            </a:xfrm>
            <a:prstGeom prst="rect">
              <a:avLst/>
            </a:prstGeom>
            <a:noFill/>
            <a:ln>
              <a:noFill/>
            </a:ln>
          </p:spPr>
          <p:txBody>
            <a:bodyPr spcFirstLastPara="1" wrap="square" lIns="0" tIns="0" rIns="0" bIns="0" anchor="t" anchorCtr="0">
              <a:spAutoFit/>
            </a:bodyPr>
            <a:lstStyle/>
            <a:p>
              <a:pPr marL="0" marR="0" lvl="0" indent="0" algn="ctr" rtl="0">
                <a:lnSpc>
                  <a:spcPct val="150041"/>
                </a:lnSpc>
                <a:spcBef>
                  <a:spcPts val="0"/>
                </a:spcBef>
                <a:spcAft>
                  <a:spcPts val="0"/>
                </a:spcAft>
                <a:buNone/>
              </a:pPr>
              <a:r>
                <a:rPr lang="en-US" sz="2384" b="0" i="0" u="none" strike="noStrike" cap="none">
                  <a:solidFill>
                    <a:srgbClr val="FFFFFF"/>
                  </a:solidFill>
                  <a:latin typeface="Roboto"/>
                  <a:ea typeface="Roboto"/>
                  <a:cs typeface="Roboto"/>
                  <a:sym typeface="Roboto"/>
                </a:rPr>
                <a:t>Oluwayemisi Alabi</a:t>
              </a:r>
              <a:endParaRPr/>
            </a:p>
          </p:txBody>
        </p:sp>
        <p:sp>
          <p:nvSpPr>
            <p:cNvPr id="123" name="Google Shape;123;p2"/>
            <p:cNvSpPr txBox="1"/>
            <p:nvPr/>
          </p:nvSpPr>
          <p:spPr>
            <a:xfrm>
              <a:off x="577" y="5131463"/>
              <a:ext cx="3987338" cy="342855"/>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1618" b="0" i="0" u="none" strike="noStrike" cap="none">
                  <a:solidFill>
                    <a:srgbClr val="161A1E"/>
                  </a:solidFill>
                  <a:latin typeface="Arial"/>
                  <a:ea typeface="Arial"/>
                  <a:cs typeface="Arial"/>
                  <a:sym typeface="Arial"/>
                </a:rPr>
                <a:t>Frontend &amp; UI</a:t>
              </a:r>
              <a:endParaRPr/>
            </a:p>
          </p:txBody>
        </p:sp>
      </p:grpSp>
      <p:sp>
        <p:nvSpPr>
          <p:cNvPr id="124" name="Google Shape;124;p2"/>
          <p:cNvSpPr/>
          <p:nvPr/>
        </p:nvSpPr>
        <p:spPr>
          <a:xfrm>
            <a:off x="2274827" y="7193811"/>
            <a:ext cx="3048000" cy="464289"/>
          </a:xfrm>
          <a:prstGeom prst="rect">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25" name="Google Shape;125;p2"/>
          <p:cNvGrpSpPr/>
          <p:nvPr/>
        </p:nvGrpSpPr>
        <p:grpSpPr>
          <a:xfrm>
            <a:off x="5843032" y="3421414"/>
            <a:ext cx="2990504" cy="4105739"/>
            <a:chOff x="0" y="0"/>
            <a:chExt cx="3987338" cy="5474318"/>
          </a:xfrm>
        </p:grpSpPr>
        <p:sp>
          <p:nvSpPr>
            <p:cNvPr id="126" name="Google Shape;126;p2"/>
            <p:cNvSpPr/>
            <p:nvPr/>
          </p:nvSpPr>
          <p:spPr>
            <a:xfrm>
              <a:off x="0" y="0"/>
              <a:ext cx="3987338" cy="3987338"/>
            </a:xfrm>
            <a:custGeom>
              <a:avLst/>
              <a:gdLst/>
              <a:ahLst/>
              <a:cxn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7">
                <a:alphaModFix/>
              </a:blip>
              <a:stretch>
                <a:fillRect l="-166770" t="-12595" r="-331315" b="-3186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0" y="5131463"/>
              <a:ext cx="3987338" cy="342855"/>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1618" b="0" i="0" u="none" strike="noStrike" cap="none">
                  <a:solidFill>
                    <a:srgbClr val="161A1E"/>
                  </a:solidFill>
                  <a:latin typeface="Arial"/>
                  <a:ea typeface="Arial"/>
                  <a:cs typeface="Arial"/>
                  <a:sym typeface="Arial"/>
                </a:rPr>
                <a:t>Product Manager</a:t>
              </a:r>
              <a:endParaRPr/>
            </a:p>
          </p:txBody>
        </p:sp>
        <p:sp>
          <p:nvSpPr>
            <p:cNvPr id="128" name="Google Shape;128;p2"/>
            <p:cNvSpPr txBox="1"/>
            <p:nvPr/>
          </p:nvSpPr>
          <p:spPr>
            <a:xfrm>
              <a:off x="0" y="4257605"/>
              <a:ext cx="3987338" cy="551944"/>
            </a:xfrm>
            <a:prstGeom prst="rect">
              <a:avLst/>
            </a:prstGeom>
            <a:noFill/>
            <a:ln>
              <a:noFill/>
            </a:ln>
          </p:spPr>
          <p:txBody>
            <a:bodyPr spcFirstLastPara="1" wrap="square" lIns="0" tIns="0" rIns="0" bIns="0" anchor="t" anchorCtr="0">
              <a:spAutoFit/>
            </a:bodyPr>
            <a:lstStyle/>
            <a:p>
              <a:pPr marL="0" marR="0" lvl="0" indent="0" algn="ctr" rtl="0">
                <a:lnSpc>
                  <a:spcPct val="150041"/>
                </a:lnSpc>
                <a:spcBef>
                  <a:spcPts val="0"/>
                </a:spcBef>
                <a:spcAft>
                  <a:spcPts val="0"/>
                </a:spcAft>
                <a:buNone/>
              </a:pPr>
              <a:r>
                <a:rPr lang="en-US" sz="2384" b="0" i="0" u="none" strike="noStrike" cap="none">
                  <a:solidFill>
                    <a:srgbClr val="FFFFFF"/>
                  </a:solidFill>
                  <a:latin typeface="Roboto"/>
                  <a:ea typeface="Roboto"/>
                  <a:cs typeface="Roboto"/>
                  <a:sym typeface="Roboto"/>
                </a:rPr>
                <a:t>Chinagholum Osasah</a:t>
              </a:r>
              <a:endParaRPr/>
            </a:p>
          </p:txBody>
        </p:sp>
      </p:grpSp>
      <p:sp>
        <p:nvSpPr>
          <p:cNvPr id="129" name="Google Shape;129;p2"/>
          <p:cNvSpPr txBox="1"/>
          <p:nvPr/>
        </p:nvSpPr>
        <p:spPr>
          <a:xfrm>
            <a:off x="7068288" y="1313426"/>
            <a:ext cx="4239369" cy="1104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a:solidFill>
                  <a:srgbClr val="FFFFFF"/>
                </a:solidFill>
                <a:latin typeface="Roboto"/>
                <a:ea typeface="Roboto"/>
                <a:cs typeface="Roboto"/>
                <a:sym typeface="Roboto"/>
              </a:rPr>
              <a:t>Our</a:t>
            </a:r>
            <a:r>
              <a:rPr lang="en-US" sz="7200" b="1" i="0" u="none" strike="noStrike" cap="none">
                <a:solidFill>
                  <a:srgbClr val="FFFFFF"/>
                </a:solidFill>
                <a:latin typeface="Roboto"/>
                <a:ea typeface="Roboto"/>
                <a:cs typeface="Roboto"/>
                <a:sym typeface="Roboto"/>
              </a:rPr>
              <a:t> T﻿eam </a:t>
            </a:r>
            <a:endParaRPr/>
          </a:p>
        </p:txBody>
      </p:sp>
      <p:grpSp>
        <p:nvGrpSpPr>
          <p:cNvPr id="130" name="Google Shape;130;p2"/>
          <p:cNvGrpSpPr/>
          <p:nvPr/>
        </p:nvGrpSpPr>
        <p:grpSpPr>
          <a:xfrm>
            <a:off x="2231600" y="3421414"/>
            <a:ext cx="3001832" cy="4105739"/>
            <a:chOff x="0" y="0"/>
            <a:chExt cx="4002443" cy="5474318"/>
          </a:xfrm>
        </p:grpSpPr>
        <p:sp>
          <p:nvSpPr>
            <p:cNvPr id="131" name="Google Shape;131;p2"/>
            <p:cNvSpPr/>
            <p:nvPr/>
          </p:nvSpPr>
          <p:spPr>
            <a:xfrm>
              <a:off x="15105" y="0"/>
              <a:ext cx="3987338" cy="3987338"/>
            </a:xfrm>
            <a:custGeom>
              <a:avLst/>
              <a:gdLst/>
              <a:ahLst/>
              <a:cxn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7">
                <a:alphaModFix/>
              </a:blip>
              <a:stretch>
                <a:fillRect l="-21692" t="-13294" r="-454776" b="-25944"/>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txBox="1"/>
            <p:nvPr/>
          </p:nvSpPr>
          <p:spPr>
            <a:xfrm>
              <a:off x="0" y="4257605"/>
              <a:ext cx="3987338" cy="551944"/>
            </a:xfrm>
            <a:prstGeom prst="rect">
              <a:avLst/>
            </a:prstGeom>
            <a:noFill/>
            <a:ln>
              <a:noFill/>
            </a:ln>
          </p:spPr>
          <p:txBody>
            <a:bodyPr spcFirstLastPara="1" wrap="square" lIns="0" tIns="0" rIns="0" bIns="0" anchor="t" anchorCtr="0">
              <a:spAutoFit/>
            </a:bodyPr>
            <a:lstStyle/>
            <a:p>
              <a:pPr marL="0" marR="0" lvl="0" indent="0" algn="ctr" rtl="0">
                <a:lnSpc>
                  <a:spcPct val="150041"/>
                </a:lnSpc>
                <a:spcBef>
                  <a:spcPts val="0"/>
                </a:spcBef>
                <a:spcAft>
                  <a:spcPts val="0"/>
                </a:spcAft>
                <a:buNone/>
              </a:pPr>
              <a:r>
                <a:rPr lang="en-US" sz="2384" b="0" i="0" u="none" strike="noStrike" cap="none">
                  <a:solidFill>
                    <a:srgbClr val="FFFFFF"/>
                  </a:solidFill>
                  <a:latin typeface="Roboto"/>
                  <a:ea typeface="Roboto"/>
                  <a:cs typeface="Roboto"/>
                  <a:sym typeface="Roboto"/>
                </a:rPr>
                <a:t>George Ekechukwu</a:t>
              </a:r>
              <a:endParaRPr/>
            </a:p>
          </p:txBody>
        </p:sp>
        <p:sp>
          <p:nvSpPr>
            <p:cNvPr id="133" name="Google Shape;133;p2"/>
            <p:cNvSpPr txBox="1"/>
            <p:nvPr/>
          </p:nvSpPr>
          <p:spPr>
            <a:xfrm>
              <a:off x="15105" y="5131463"/>
              <a:ext cx="3987338" cy="342855"/>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1618" b="0" i="0" u="none" strike="noStrike" cap="none">
                  <a:solidFill>
                    <a:srgbClr val="161A1E"/>
                  </a:solidFill>
                  <a:latin typeface="Arial"/>
                  <a:ea typeface="Arial"/>
                  <a:cs typeface="Arial"/>
                  <a:sym typeface="Arial"/>
                </a:rPr>
                <a:t>Team Lead/Scrum Master</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607" t="-14332" b="-2533"/>
            </a:stretch>
          </a:blipFill>
          <a:ln>
            <a:noFill/>
          </a:ln>
        </p:spPr>
        <p:txBody>
          <a:bodyPr/>
          <a:lstStyle/>
          <a:p>
            <a:endParaRPr lang="en-US"/>
          </a:p>
        </p:txBody>
      </p:sp>
      <p:sp>
        <p:nvSpPr>
          <p:cNvPr id="514" name="Google Shape;514;p17"/>
          <p:cNvSpPr txBox="1"/>
          <p:nvPr/>
        </p:nvSpPr>
        <p:spPr>
          <a:xfrm>
            <a:off x="879446" y="7316471"/>
            <a:ext cx="8264554" cy="19418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1300" b="1" i="0" u="none" strike="noStrike" cap="none">
                <a:solidFill>
                  <a:srgbClr val="FFFFFF"/>
                </a:solidFill>
                <a:latin typeface="Roboto"/>
                <a:ea typeface="Roboto"/>
                <a:cs typeface="Roboto"/>
                <a:sym typeface="Roboto"/>
              </a:rPr>
              <a:t>Thank You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DB42"/>
        </a:solidFill>
        <a:effectLst/>
      </p:bgPr>
    </p:bg>
    <p:spTree>
      <p:nvGrpSpPr>
        <p:cNvPr id="1" name="Shape 518"/>
        <p:cNvGrpSpPr/>
        <p:nvPr/>
      </p:nvGrpSpPr>
      <p:grpSpPr>
        <a:xfrm>
          <a:off x="0" y="0"/>
          <a:ext cx="0" cy="0"/>
          <a:chOff x="0" y="0"/>
          <a:chExt cx="0" cy="0"/>
        </a:xfrm>
      </p:grpSpPr>
      <p:sp>
        <p:nvSpPr>
          <p:cNvPr id="519" name="Google Shape;519;p18"/>
          <p:cNvSpPr/>
          <p:nvPr/>
        </p:nvSpPr>
        <p:spPr>
          <a:xfrm>
            <a:off x="4030431" y="0"/>
            <a:ext cx="14404201" cy="10287000"/>
          </a:xfrm>
          <a:custGeom>
            <a:avLst/>
            <a:gdLst/>
            <a:ahLst/>
            <a:cxnLst/>
            <a:rect l="l" t="t" r="r" b="b"/>
            <a:pathLst>
              <a:path w="14404201" h="10287000" extrusionOk="0">
                <a:moveTo>
                  <a:pt x="0" y="0"/>
                </a:moveTo>
                <a:lnTo>
                  <a:pt x="14404201" y="0"/>
                </a:lnTo>
                <a:lnTo>
                  <a:pt x="14404201"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520" name="Google Shape;520;p18"/>
          <p:cNvSpPr txBox="1"/>
          <p:nvPr/>
        </p:nvSpPr>
        <p:spPr>
          <a:xfrm>
            <a:off x="756574" y="4378600"/>
            <a:ext cx="7040100" cy="1745400"/>
          </a:xfrm>
          <a:prstGeom prst="rect">
            <a:avLst/>
          </a:prstGeom>
          <a:noFill/>
          <a:ln>
            <a:noFill/>
          </a:ln>
        </p:spPr>
        <p:txBody>
          <a:bodyPr spcFirstLastPara="1" wrap="square" lIns="0" tIns="0" rIns="0" bIns="0" anchor="t" anchorCtr="0">
            <a:spAutoFit/>
          </a:bodyPr>
          <a:lstStyle/>
          <a:p>
            <a:pPr marL="0" marR="0" lvl="0" indent="0" algn="ctr" rtl="0">
              <a:lnSpc>
                <a:spcPct val="110996"/>
              </a:lnSpc>
              <a:spcBef>
                <a:spcPts val="0"/>
              </a:spcBef>
              <a:spcAft>
                <a:spcPts val="0"/>
              </a:spcAft>
              <a:buNone/>
            </a:pPr>
            <a:r>
              <a:rPr lang="en-US" sz="11340" b="1" i="0" u="none" strike="noStrike" cap="none">
                <a:solidFill>
                  <a:srgbClr val="000000"/>
                </a:solidFill>
                <a:latin typeface="Roboto"/>
                <a:ea typeface="Roboto"/>
                <a:cs typeface="Roboto"/>
                <a:sym typeface="Roboto"/>
              </a:rPr>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3"/>
          <p:cNvGrpSpPr/>
          <p:nvPr/>
        </p:nvGrpSpPr>
        <p:grpSpPr>
          <a:xfrm>
            <a:off x="2090845" y="3122943"/>
            <a:ext cx="1286256" cy="1346549"/>
            <a:chOff x="0" y="-38100"/>
            <a:chExt cx="812800" cy="850900"/>
          </a:xfrm>
        </p:grpSpPr>
        <p:sp>
          <p:nvSpPr>
            <p:cNvPr id="139" name="Google Shape;139;p3"/>
            <p:cNvSpPr/>
            <p:nvPr/>
          </p:nvSpPr>
          <p:spPr>
            <a:xfrm>
              <a:off x="0" y="0"/>
              <a:ext cx="812800" cy="812800"/>
            </a:xfrm>
            <a:custGeom>
              <a:avLst/>
              <a:gdLst/>
              <a:ahLst/>
              <a:cxnLst/>
              <a:rect l="l" t="t" r="r" b="b"/>
              <a:pathLst>
                <a:path w="812800" h="812800" extrusionOk="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EC5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410209" marR="0" lvl="1" indent="-90805" algn="l" rtl="0">
                <a:lnSpc>
                  <a:spcPct val="147722"/>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1" name="Google Shape;141;p3"/>
          <p:cNvGrpSpPr/>
          <p:nvPr/>
        </p:nvGrpSpPr>
        <p:grpSpPr>
          <a:xfrm>
            <a:off x="6397530" y="3122943"/>
            <a:ext cx="1286256" cy="1346549"/>
            <a:chOff x="0" y="-38100"/>
            <a:chExt cx="812800" cy="850900"/>
          </a:xfrm>
        </p:grpSpPr>
        <p:sp>
          <p:nvSpPr>
            <p:cNvPr id="142" name="Google Shape;142;p3"/>
            <p:cNvSpPr/>
            <p:nvPr/>
          </p:nvSpPr>
          <p:spPr>
            <a:xfrm>
              <a:off x="0" y="0"/>
              <a:ext cx="812800" cy="812800"/>
            </a:xfrm>
            <a:custGeom>
              <a:avLst/>
              <a:gdLst/>
              <a:ahLst/>
              <a:cxnLst/>
              <a:rect l="l" t="t" r="r" b="b"/>
              <a:pathLst>
                <a:path w="812800" h="812800" extrusionOk="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017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4" name="Google Shape;144;p3"/>
          <p:cNvGrpSpPr/>
          <p:nvPr/>
        </p:nvGrpSpPr>
        <p:grpSpPr>
          <a:xfrm>
            <a:off x="10708136" y="3122943"/>
            <a:ext cx="1286256" cy="1346549"/>
            <a:chOff x="0" y="-38100"/>
            <a:chExt cx="812800" cy="850900"/>
          </a:xfrm>
        </p:grpSpPr>
        <p:sp>
          <p:nvSpPr>
            <p:cNvPr id="145" name="Google Shape;145;p3"/>
            <p:cNvSpPr/>
            <p:nvPr/>
          </p:nvSpPr>
          <p:spPr>
            <a:xfrm>
              <a:off x="0" y="0"/>
              <a:ext cx="812800" cy="812800"/>
            </a:xfrm>
            <a:custGeom>
              <a:avLst/>
              <a:gdLst/>
              <a:ahLst/>
              <a:cxnLst/>
              <a:rect l="l" t="t" r="r" b="b"/>
              <a:pathLst>
                <a:path w="812800" h="812800" extrusionOk="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00C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3"/>
          <p:cNvGrpSpPr/>
          <p:nvPr/>
        </p:nvGrpSpPr>
        <p:grpSpPr>
          <a:xfrm>
            <a:off x="15018742" y="3122943"/>
            <a:ext cx="1286256" cy="1346549"/>
            <a:chOff x="0" y="-38100"/>
            <a:chExt cx="812800" cy="850900"/>
          </a:xfrm>
        </p:grpSpPr>
        <p:sp>
          <p:nvSpPr>
            <p:cNvPr id="148" name="Google Shape;148;p3"/>
            <p:cNvSpPr/>
            <p:nvPr/>
          </p:nvSpPr>
          <p:spPr>
            <a:xfrm>
              <a:off x="0" y="0"/>
              <a:ext cx="812800" cy="812800"/>
            </a:xfrm>
            <a:custGeom>
              <a:avLst/>
              <a:gdLst/>
              <a:ahLst/>
              <a:cxnLst/>
              <a:rect l="l" t="t" r="r" b="b"/>
              <a:pathLst>
                <a:path w="812800" h="812800" extrusionOk="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713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0" name="Google Shape;150;p3"/>
          <p:cNvSpPr/>
          <p:nvPr/>
        </p:nvSpPr>
        <p:spPr>
          <a:xfrm>
            <a:off x="10935828" y="3386750"/>
            <a:ext cx="830858" cy="879215"/>
          </a:xfrm>
          <a:custGeom>
            <a:avLst/>
            <a:gdLst/>
            <a:ahLst/>
            <a:cxnLst/>
            <a:rect l="l" t="t" r="r" b="b"/>
            <a:pathLst>
              <a:path w="830858" h="879215" extrusionOk="0">
                <a:moveTo>
                  <a:pt x="0" y="0"/>
                </a:moveTo>
                <a:lnTo>
                  <a:pt x="830858" y="0"/>
                </a:lnTo>
                <a:lnTo>
                  <a:pt x="830858" y="879215"/>
                </a:lnTo>
                <a:lnTo>
                  <a:pt x="0" y="879215"/>
                </a:lnTo>
                <a:lnTo>
                  <a:pt x="0" y="0"/>
                </a:lnTo>
                <a:close/>
              </a:path>
            </a:pathLst>
          </a:custGeom>
          <a:blipFill rotWithShape="1">
            <a:blip r:embed="rId3">
              <a:alphaModFix/>
            </a:blip>
            <a:stretch>
              <a:fillRect/>
            </a:stretch>
          </a:blipFill>
          <a:ln>
            <a:noFill/>
          </a:ln>
        </p:spPr>
        <p:txBody>
          <a:bodyPr/>
          <a:lstStyle/>
          <a:p>
            <a:endParaRPr lang="en-US"/>
          </a:p>
        </p:txBody>
      </p:sp>
      <p:sp>
        <p:nvSpPr>
          <p:cNvPr id="151" name="Google Shape;151;p3"/>
          <p:cNvSpPr/>
          <p:nvPr/>
        </p:nvSpPr>
        <p:spPr>
          <a:xfrm>
            <a:off x="6598178" y="3461922"/>
            <a:ext cx="888867" cy="728871"/>
          </a:xfrm>
          <a:custGeom>
            <a:avLst/>
            <a:gdLst/>
            <a:ahLst/>
            <a:cxnLst/>
            <a:rect l="l" t="t" r="r" b="b"/>
            <a:pathLst>
              <a:path w="888867" h="728871" extrusionOk="0">
                <a:moveTo>
                  <a:pt x="0" y="0"/>
                </a:moveTo>
                <a:lnTo>
                  <a:pt x="888867" y="0"/>
                </a:lnTo>
                <a:lnTo>
                  <a:pt x="888867" y="728871"/>
                </a:lnTo>
                <a:lnTo>
                  <a:pt x="0" y="728871"/>
                </a:lnTo>
                <a:lnTo>
                  <a:pt x="0" y="0"/>
                </a:lnTo>
                <a:close/>
              </a:path>
            </a:pathLst>
          </a:custGeom>
          <a:blipFill rotWithShape="1">
            <a:blip r:embed="rId4">
              <a:alphaModFix/>
            </a:blip>
            <a:stretch>
              <a:fillRect/>
            </a:stretch>
          </a:blipFill>
          <a:ln>
            <a:noFill/>
          </a:ln>
        </p:spPr>
        <p:txBody>
          <a:bodyPr/>
          <a:lstStyle/>
          <a:p>
            <a:endParaRPr lang="en-US"/>
          </a:p>
        </p:txBody>
      </p:sp>
      <p:sp>
        <p:nvSpPr>
          <p:cNvPr id="152" name="Google Shape;152;p3"/>
          <p:cNvSpPr/>
          <p:nvPr/>
        </p:nvSpPr>
        <p:spPr>
          <a:xfrm>
            <a:off x="2263551" y="3437677"/>
            <a:ext cx="940830" cy="777361"/>
          </a:xfrm>
          <a:custGeom>
            <a:avLst/>
            <a:gdLst/>
            <a:ahLst/>
            <a:cxnLst/>
            <a:rect l="l" t="t" r="r" b="b"/>
            <a:pathLst>
              <a:path w="940830" h="777361" extrusionOk="0">
                <a:moveTo>
                  <a:pt x="0" y="0"/>
                </a:moveTo>
                <a:lnTo>
                  <a:pt x="940830" y="0"/>
                </a:lnTo>
                <a:lnTo>
                  <a:pt x="940830" y="777361"/>
                </a:lnTo>
                <a:lnTo>
                  <a:pt x="0" y="777361"/>
                </a:lnTo>
                <a:lnTo>
                  <a:pt x="0" y="0"/>
                </a:lnTo>
                <a:close/>
              </a:path>
            </a:pathLst>
          </a:custGeom>
          <a:blipFill rotWithShape="1">
            <a:blip r:embed="rId5">
              <a:alphaModFix/>
            </a:blip>
            <a:stretch>
              <a:fillRect/>
            </a:stretch>
          </a:blipFill>
          <a:ln>
            <a:noFill/>
          </a:ln>
        </p:spPr>
        <p:txBody>
          <a:bodyPr/>
          <a:lstStyle/>
          <a:p>
            <a:endParaRPr lang="en-US"/>
          </a:p>
        </p:txBody>
      </p:sp>
      <p:sp>
        <p:nvSpPr>
          <p:cNvPr id="153" name="Google Shape;153;p3"/>
          <p:cNvSpPr/>
          <p:nvPr/>
        </p:nvSpPr>
        <p:spPr>
          <a:xfrm>
            <a:off x="15200350" y="3416188"/>
            <a:ext cx="923027" cy="820340"/>
          </a:xfrm>
          <a:custGeom>
            <a:avLst/>
            <a:gdLst/>
            <a:ahLst/>
            <a:cxnLst/>
            <a:rect l="l" t="t" r="r" b="b"/>
            <a:pathLst>
              <a:path w="923027" h="820340" extrusionOk="0">
                <a:moveTo>
                  <a:pt x="0" y="0"/>
                </a:moveTo>
                <a:lnTo>
                  <a:pt x="923026" y="0"/>
                </a:lnTo>
                <a:lnTo>
                  <a:pt x="923026" y="820339"/>
                </a:lnTo>
                <a:lnTo>
                  <a:pt x="0" y="820339"/>
                </a:lnTo>
                <a:lnTo>
                  <a:pt x="0" y="0"/>
                </a:lnTo>
                <a:close/>
              </a:path>
            </a:pathLst>
          </a:custGeom>
          <a:blipFill rotWithShape="1">
            <a:blip r:embed="rId6">
              <a:alphaModFix/>
            </a:blip>
            <a:stretch>
              <a:fillRect/>
            </a:stretch>
          </a:blipFill>
          <a:ln>
            <a:noFill/>
          </a:ln>
        </p:spPr>
        <p:txBody>
          <a:bodyPr/>
          <a:lstStyle/>
          <a:p>
            <a:endParaRPr lang="en-US"/>
          </a:p>
        </p:txBody>
      </p:sp>
      <p:sp>
        <p:nvSpPr>
          <p:cNvPr id="154" name="Google Shape;154;p3"/>
          <p:cNvSpPr/>
          <p:nvPr/>
        </p:nvSpPr>
        <p:spPr>
          <a:xfrm>
            <a:off x="298415" y="9318280"/>
            <a:ext cx="1656350" cy="670822"/>
          </a:xfrm>
          <a:custGeom>
            <a:avLst/>
            <a:gdLst/>
            <a:ahLst/>
            <a:cxnLst/>
            <a:rect l="l" t="t" r="r" b="b"/>
            <a:pathLst>
              <a:path w="1656350" h="670822" extrusionOk="0">
                <a:moveTo>
                  <a:pt x="0" y="0"/>
                </a:moveTo>
                <a:lnTo>
                  <a:pt x="1656350" y="0"/>
                </a:lnTo>
                <a:lnTo>
                  <a:pt x="1656350" y="670822"/>
                </a:lnTo>
                <a:lnTo>
                  <a:pt x="0" y="670822"/>
                </a:lnTo>
                <a:lnTo>
                  <a:pt x="0" y="0"/>
                </a:lnTo>
                <a:close/>
              </a:path>
            </a:pathLst>
          </a:custGeom>
          <a:blipFill rotWithShape="1">
            <a:blip r:embed="rId7">
              <a:alphaModFix amt="50000"/>
            </a:blip>
            <a:stretch>
              <a:fillRect/>
            </a:stretch>
          </a:blipFill>
          <a:ln>
            <a:noFill/>
          </a:ln>
        </p:spPr>
        <p:txBody>
          <a:bodyPr/>
          <a:lstStyle/>
          <a:p>
            <a:endParaRPr lang="en-US"/>
          </a:p>
        </p:txBody>
      </p:sp>
      <p:sp>
        <p:nvSpPr>
          <p:cNvPr id="155" name="Google Shape;155;p3"/>
          <p:cNvSpPr/>
          <p:nvPr/>
        </p:nvSpPr>
        <p:spPr>
          <a:xfrm>
            <a:off x="16439411" y="9715214"/>
            <a:ext cx="2004515" cy="1661242"/>
          </a:xfrm>
          <a:custGeom>
            <a:avLst/>
            <a:gdLst/>
            <a:ahLst/>
            <a:cxnLst/>
            <a:rect l="l" t="t" r="r" b="b"/>
            <a:pathLst>
              <a:path w="2004515" h="1661242" extrusionOk="0">
                <a:moveTo>
                  <a:pt x="0" y="0"/>
                </a:moveTo>
                <a:lnTo>
                  <a:pt x="2004514" y="0"/>
                </a:lnTo>
                <a:lnTo>
                  <a:pt x="2004514" y="1661242"/>
                </a:lnTo>
                <a:lnTo>
                  <a:pt x="0" y="1661242"/>
                </a:lnTo>
                <a:lnTo>
                  <a:pt x="0" y="0"/>
                </a:lnTo>
                <a:close/>
              </a:path>
            </a:pathLst>
          </a:custGeom>
          <a:blipFill rotWithShape="1">
            <a:blip r:embed="rId8">
              <a:alphaModFix amt="25000"/>
            </a:blip>
            <a:stretch>
              <a:fillRect/>
            </a:stretch>
          </a:blipFill>
          <a:ln>
            <a:noFill/>
          </a:ln>
        </p:spPr>
        <p:txBody>
          <a:bodyPr/>
          <a:lstStyle/>
          <a:p>
            <a:endParaRPr lang="en-US"/>
          </a:p>
        </p:txBody>
      </p:sp>
      <p:cxnSp>
        <p:nvCxnSpPr>
          <p:cNvPr id="156" name="Google Shape;156;p3"/>
          <p:cNvCxnSpPr/>
          <p:nvPr/>
        </p:nvCxnSpPr>
        <p:spPr>
          <a:xfrm>
            <a:off x="947387" y="6039309"/>
            <a:ext cx="0" cy="3292838"/>
          </a:xfrm>
          <a:prstGeom prst="straightConnector1">
            <a:avLst/>
          </a:prstGeom>
          <a:noFill/>
          <a:ln w="38100" cap="flat" cmpd="sng">
            <a:solidFill>
              <a:srgbClr val="FF4557"/>
            </a:solidFill>
            <a:prstDash val="solid"/>
            <a:round/>
            <a:headEnd type="none" w="sm" len="sm"/>
            <a:tailEnd type="none" w="sm" len="sm"/>
          </a:ln>
        </p:spPr>
      </p:cxnSp>
      <p:cxnSp>
        <p:nvCxnSpPr>
          <p:cNvPr id="157" name="Google Shape;157;p3"/>
          <p:cNvCxnSpPr/>
          <p:nvPr/>
        </p:nvCxnSpPr>
        <p:spPr>
          <a:xfrm>
            <a:off x="5225498" y="6027868"/>
            <a:ext cx="0" cy="3260772"/>
          </a:xfrm>
          <a:prstGeom prst="straightConnector1">
            <a:avLst/>
          </a:prstGeom>
          <a:noFill/>
          <a:ln w="38100" cap="flat" cmpd="sng">
            <a:solidFill>
              <a:srgbClr val="017FDD"/>
            </a:solidFill>
            <a:prstDash val="solid"/>
            <a:round/>
            <a:headEnd type="none" w="sm" len="sm"/>
            <a:tailEnd type="none" w="sm" len="sm"/>
          </a:ln>
        </p:spPr>
      </p:cxnSp>
      <p:cxnSp>
        <p:nvCxnSpPr>
          <p:cNvPr id="158" name="Google Shape;158;p3"/>
          <p:cNvCxnSpPr/>
          <p:nvPr/>
        </p:nvCxnSpPr>
        <p:spPr>
          <a:xfrm>
            <a:off x="9536104" y="6039309"/>
            <a:ext cx="38099" cy="3278750"/>
          </a:xfrm>
          <a:prstGeom prst="straightConnector1">
            <a:avLst/>
          </a:prstGeom>
          <a:noFill/>
          <a:ln w="38100" cap="flat" cmpd="sng">
            <a:solidFill>
              <a:srgbClr val="00CA7B"/>
            </a:solidFill>
            <a:prstDash val="solid"/>
            <a:round/>
            <a:headEnd type="none" w="sm" len="sm"/>
            <a:tailEnd type="none" w="sm" len="sm"/>
          </a:ln>
        </p:spPr>
      </p:cxnSp>
      <p:cxnSp>
        <p:nvCxnSpPr>
          <p:cNvPr id="159" name="Google Shape;159;p3"/>
          <p:cNvCxnSpPr/>
          <p:nvPr/>
        </p:nvCxnSpPr>
        <p:spPr>
          <a:xfrm>
            <a:off x="13878035" y="6039309"/>
            <a:ext cx="9525" cy="3278750"/>
          </a:xfrm>
          <a:prstGeom prst="straightConnector1">
            <a:avLst/>
          </a:prstGeom>
          <a:noFill/>
          <a:ln w="38100" cap="flat" cmpd="sng">
            <a:solidFill>
              <a:srgbClr val="713AA1"/>
            </a:solidFill>
            <a:prstDash val="solid"/>
            <a:round/>
            <a:headEnd type="none" w="sm" len="sm"/>
            <a:tailEnd type="none" w="sm" len="sm"/>
          </a:ln>
        </p:spPr>
      </p:cxnSp>
      <p:grpSp>
        <p:nvGrpSpPr>
          <p:cNvPr id="160" name="Google Shape;160;p3"/>
          <p:cNvGrpSpPr/>
          <p:nvPr/>
        </p:nvGrpSpPr>
        <p:grpSpPr>
          <a:xfrm>
            <a:off x="846332" y="5994370"/>
            <a:ext cx="211636" cy="211636"/>
            <a:chOff x="0" y="0"/>
            <a:chExt cx="812800" cy="812800"/>
          </a:xfrm>
        </p:grpSpPr>
        <p:sp>
          <p:nvSpPr>
            <p:cNvPr id="161" name="Google Shape;16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5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3" name="Google Shape;163;p3"/>
          <p:cNvSpPr txBox="1"/>
          <p:nvPr/>
        </p:nvSpPr>
        <p:spPr>
          <a:xfrm>
            <a:off x="956912" y="4755229"/>
            <a:ext cx="3554100" cy="96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1" i="0" u="none" strike="noStrike" cap="none">
                <a:solidFill>
                  <a:srgbClr val="FF4557"/>
                </a:solidFill>
              </a:rPr>
              <a:t>Housing Transition Challenges</a:t>
            </a:r>
            <a:endParaRPr b="1"/>
          </a:p>
        </p:txBody>
      </p:sp>
      <p:sp>
        <p:nvSpPr>
          <p:cNvPr id="164" name="Google Shape;164;p3"/>
          <p:cNvSpPr txBox="1"/>
          <p:nvPr/>
        </p:nvSpPr>
        <p:spPr>
          <a:xfrm>
            <a:off x="947387" y="6288754"/>
            <a:ext cx="4020300" cy="2108700"/>
          </a:xfrm>
          <a:prstGeom prst="rect">
            <a:avLst/>
          </a:prstGeom>
          <a:noFill/>
          <a:ln>
            <a:noFill/>
          </a:ln>
        </p:spPr>
        <p:txBody>
          <a:bodyPr spcFirstLastPara="1" wrap="square" lIns="0" tIns="0" rIns="0" bIns="0" anchor="t" anchorCtr="0">
            <a:spAutoFit/>
          </a:bodyPr>
          <a:lstStyle/>
          <a:p>
            <a:pPr marL="388620" marR="0" lvl="1" indent="-187960" algn="l" rtl="0">
              <a:lnSpc>
                <a:spcPct val="140000"/>
              </a:lnSpc>
              <a:spcBef>
                <a:spcPts val="0"/>
              </a:spcBef>
              <a:spcAft>
                <a:spcPts val="0"/>
              </a:spcAft>
              <a:buClr>
                <a:schemeClr val="dk1"/>
              </a:buClr>
              <a:buSzPts val="1700"/>
              <a:buFont typeface="Arial"/>
              <a:buChar char="•"/>
            </a:pPr>
            <a:r>
              <a:rPr lang="en-US" sz="1700" b="0" i="0" u="none" strike="noStrike" cap="none">
                <a:solidFill>
                  <a:schemeClr val="dk1"/>
                </a:solidFill>
                <a:latin typeface="Inter"/>
                <a:ea typeface="Inter"/>
                <a:cs typeface="Inter"/>
                <a:sym typeface="Inter"/>
              </a:rPr>
              <a:t>Insufficient details about housing options both on and off campus, including the application procedures, prior to students' arrival.</a:t>
            </a:r>
            <a:endParaRPr sz="1700">
              <a:solidFill>
                <a:schemeClr val="dk1"/>
              </a:solidFill>
            </a:endParaRPr>
          </a:p>
          <a:p>
            <a:pPr marL="0" marR="0" lvl="0" indent="0" algn="l" rtl="0">
              <a:lnSpc>
                <a:spcPct val="140000"/>
              </a:lnSpc>
              <a:spcBef>
                <a:spcPts val="0"/>
              </a:spcBef>
              <a:spcAft>
                <a:spcPts val="0"/>
              </a:spcAft>
              <a:buNone/>
            </a:pPr>
            <a:endParaRPr sz="1800" b="0" i="0" u="none" strike="noStrike" cap="none">
              <a:solidFill>
                <a:srgbClr val="6D6D6D"/>
              </a:solidFill>
              <a:latin typeface="Inter"/>
              <a:ea typeface="Inter"/>
              <a:cs typeface="Inter"/>
              <a:sym typeface="Inter"/>
            </a:endParaRPr>
          </a:p>
        </p:txBody>
      </p:sp>
      <p:sp>
        <p:nvSpPr>
          <p:cNvPr id="165" name="Google Shape;165;p3"/>
          <p:cNvSpPr txBox="1"/>
          <p:nvPr/>
        </p:nvSpPr>
        <p:spPr>
          <a:xfrm>
            <a:off x="5125395" y="4788249"/>
            <a:ext cx="3686700" cy="96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1" i="0" u="none" strike="noStrike" cap="none">
                <a:solidFill>
                  <a:srgbClr val="017FDD"/>
                </a:solidFill>
              </a:rPr>
              <a:t>Transportation &amp; Mobility</a:t>
            </a:r>
            <a:endParaRPr b="1"/>
          </a:p>
        </p:txBody>
      </p:sp>
      <p:sp>
        <p:nvSpPr>
          <p:cNvPr id="166" name="Google Shape;166;p3"/>
          <p:cNvSpPr txBox="1"/>
          <p:nvPr/>
        </p:nvSpPr>
        <p:spPr>
          <a:xfrm>
            <a:off x="5290233" y="6012497"/>
            <a:ext cx="4096200" cy="2093400"/>
          </a:xfrm>
          <a:prstGeom prst="rect">
            <a:avLst/>
          </a:prstGeom>
          <a:noFill/>
          <a:ln>
            <a:noFill/>
          </a:ln>
        </p:spPr>
        <p:txBody>
          <a:bodyPr spcFirstLastPara="1" wrap="square" lIns="0" tIns="0" rIns="0" bIns="0" anchor="t" anchorCtr="0">
            <a:spAutoFit/>
          </a:bodyPr>
          <a:lstStyle/>
          <a:p>
            <a:pPr marL="388620" marR="0" lvl="1" indent="-187960" algn="l" rtl="0">
              <a:lnSpc>
                <a:spcPct val="140000"/>
              </a:lnSpc>
              <a:spcBef>
                <a:spcPts val="0"/>
              </a:spcBef>
              <a:spcAft>
                <a:spcPts val="0"/>
              </a:spcAft>
              <a:buClr>
                <a:schemeClr val="dk1"/>
              </a:buClr>
              <a:buSzPts val="1700"/>
              <a:buFont typeface="Arial"/>
              <a:buChar char="•"/>
            </a:pPr>
            <a:r>
              <a:rPr lang="en-US" sz="1700" b="0" i="0" u="none" strike="noStrike" cap="none">
                <a:solidFill>
                  <a:schemeClr val="dk1"/>
                </a:solidFill>
                <a:latin typeface="Inter"/>
                <a:ea typeface="Inter"/>
                <a:cs typeface="Inter"/>
                <a:sym typeface="Inter"/>
              </a:rPr>
              <a:t>Insufficient awareness of campus transportation details, including routes, schedules, and fares.</a:t>
            </a:r>
            <a:endParaRPr sz="1700">
              <a:solidFill>
                <a:schemeClr val="dk1"/>
              </a:solidFill>
            </a:endParaRPr>
          </a:p>
          <a:p>
            <a:pPr marL="388620" marR="0" lvl="1" indent="-187960" algn="l" rtl="0">
              <a:lnSpc>
                <a:spcPct val="140000"/>
              </a:lnSpc>
              <a:spcBef>
                <a:spcPts val="0"/>
              </a:spcBef>
              <a:spcAft>
                <a:spcPts val="0"/>
              </a:spcAft>
              <a:buClr>
                <a:schemeClr val="dk1"/>
              </a:buClr>
              <a:buSzPts val="1700"/>
              <a:buFont typeface="Arial"/>
              <a:buChar char="•"/>
            </a:pPr>
            <a:r>
              <a:rPr lang="en-US" sz="1700" b="0" i="0" u="none" strike="noStrike" cap="none">
                <a:solidFill>
                  <a:schemeClr val="dk1"/>
                </a:solidFill>
                <a:latin typeface="Inter"/>
                <a:ea typeface="Inter"/>
                <a:cs typeface="Inter"/>
                <a:sym typeface="Inter"/>
              </a:rPr>
              <a:t>Limited mobility options and difficulties in tracking transportation to nearby stores for essential items.</a:t>
            </a:r>
            <a:endParaRPr sz="1700">
              <a:solidFill>
                <a:schemeClr val="dk1"/>
              </a:solidFill>
            </a:endParaRPr>
          </a:p>
        </p:txBody>
      </p:sp>
      <p:sp>
        <p:nvSpPr>
          <p:cNvPr id="167" name="Google Shape;167;p3"/>
          <p:cNvSpPr txBox="1"/>
          <p:nvPr/>
        </p:nvSpPr>
        <p:spPr>
          <a:xfrm>
            <a:off x="9574203" y="4755229"/>
            <a:ext cx="3554100" cy="96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1" i="0" u="none" strike="noStrike" cap="none">
                <a:solidFill>
                  <a:srgbClr val="00CA7B"/>
                </a:solidFill>
              </a:rPr>
              <a:t>Information Gap </a:t>
            </a:r>
            <a:endParaRPr b="1"/>
          </a:p>
          <a:p>
            <a:pPr marL="0" marR="0" lvl="0" indent="0" algn="ctr" rtl="0">
              <a:lnSpc>
                <a:spcPct val="140000"/>
              </a:lnSpc>
              <a:spcBef>
                <a:spcPts val="0"/>
              </a:spcBef>
              <a:spcAft>
                <a:spcPts val="0"/>
              </a:spcAft>
              <a:buNone/>
            </a:pPr>
            <a:r>
              <a:rPr lang="en-US" sz="2600" b="1" i="0" u="none" strike="noStrike" cap="none">
                <a:solidFill>
                  <a:srgbClr val="00CA7B"/>
                </a:solidFill>
              </a:rPr>
              <a:t>on Essentials</a:t>
            </a:r>
            <a:endParaRPr b="1"/>
          </a:p>
        </p:txBody>
      </p:sp>
      <p:sp>
        <p:nvSpPr>
          <p:cNvPr id="168" name="Google Shape;168;p3"/>
          <p:cNvSpPr txBox="1"/>
          <p:nvPr/>
        </p:nvSpPr>
        <p:spPr>
          <a:xfrm>
            <a:off x="9609325" y="5946472"/>
            <a:ext cx="4132500" cy="3925200"/>
          </a:xfrm>
          <a:prstGeom prst="rect">
            <a:avLst/>
          </a:prstGeom>
          <a:noFill/>
          <a:ln>
            <a:noFill/>
          </a:ln>
        </p:spPr>
        <p:txBody>
          <a:bodyPr spcFirstLastPara="1" wrap="square" lIns="0" tIns="0" rIns="0" bIns="0" anchor="t" anchorCtr="0">
            <a:spAutoFit/>
          </a:bodyPr>
          <a:lstStyle/>
          <a:p>
            <a:pPr marL="345441" marR="0" lvl="1" indent="-179071" algn="l" rtl="0">
              <a:lnSpc>
                <a:spcPct val="140000"/>
              </a:lnSpc>
              <a:spcBef>
                <a:spcPts val="0"/>
              </a:spcBef>
              <a:spcAft>
                <a:spcPts val="0"/>
              </a:spcAft>
              <a:buClr>
                <a:schemeClr val="dk1"/>
              </a:buClr>
              <a:buSzPts val="1700"/>
              <a:buFont typeface="Arial"/>
              <a:buChar char="•"/>
            </a:pPr>
            <a:r>
              <a:rPr lang="en-US" sz="1700" b="0" i="0" u="none" strike="noStrike" cap="none">
                <a:solidFill>
                  <a:schemeClr val="dk1"/>
                </a:solidFill>
                <a:latin typeface="Inter"/>
                <a:ea typeface="Inter"/>
                <a:cs typeface="Inter"/>
                <a:sym typeface="Inter"/>
              </a:rPr>
              <a:t>Absence of detailed information regarding essential living tasks, including opening bank accounts, obtaining Social Security Numbers (SSN), and selecting suitable phone plans.</a:t>
            </a:r>
            <a:endParaRPr sz="1700">
              <a:solidFill>
                <a:schemeClr val="dk1"/>
              </a:solidFill>
            </a:endParaRPr>
          </a:p>
          <a:p>
            <a:pPr marL="345441" marR="0" lvl="1" indent="-179071" algn="l" rtl="0">
              <a:lnSpc>
                <a:spcPct val="140000"/>
              </a:lnSpc>
              <a:spcBef>
                <a:spcPts val="0"/>
              </a:spcBef>
              <a:spcAft>
                <a:spcPts val="0"/>
              </a:spcAft>
              <a:buClr>
                <a:schemeClr val="dk1"/>
              </a:buClr>
              <a:buSzPts val="1700"/>
              <a:buFont typeface="Arial"/>
              <a:buChar char="•"/>
            </a:pPr>
            <a:r>
              <a:rPr lang="en-US" sz="1700" b="0" i="0" u="none" strike="noStrike" cap="none">
                <a:solidFill>
                  <a:schemeClr val="dk1"/>
                </a:solidFill>
                <a:latin typeface="Inter"/>
                <a:ea typeface="Inter"/>
                <a:cs typeface="Inter"/>
                <a:sym typeface="Inter"/>
              </a:rPr>
              <a:t>Lack of comprehensive guidance on crucial aspects of daily life, hindering international students' seamless integration into the new environment.</a:t>
            </a:r>
            <a:endParaRPr sz="1700">
              <a:solidFill>
                <a:schemeClr val="dk1"/>
              </a:solidFill>
            </a:endParaRPr>
          </a:p>
        </p:txBody>
      </p:sp>
      <p:sp>
        <p:nvSpPr>
          <p:cNvPr id="169" name="Google Shape;169;p3"/>
          <p:cNvSpPr txBox="1"/>
          <p:nvPr/>
        </p:nvSpPr>
        <p:spPr>
          <a:xfrm>
            <a:off x="13887560" y="4755229"/>
            <a:ext cx="3723900" cy="400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1" i="0" u="none" strike="noStrike" cap="none">
                <a:solidFill>
                  <a:srgbClr val="713AA1"/>
                </a:solidFill>
              </a:rPr>
              <a:t>Lack of Community</a:t>
            </a:r>
            <a:endParaRPr b="1"/>
          </a:p>
        </p:txBody>
      </p:sp>
      <p:sp>
        <p:nvSpPr>
          <p:cNvPr id="170" name="Google Shape;170;p3"/>
          <p:cNvSpPr txBox="1"/>
          <p:nvPr/>
        </p:nvSpPr>
        <p:spPr>
          <a:xfrm>
            <a:off x="14367798" y="5946475"/>
            <a:ext cx="3439500" cy="2826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700" b="0" i="0" u="none" strike="noStrike" cap="none">
                <a:solidFill>
                  <a:schemeClr val="dk1"/>
                </a:solidFill>
                <a:latin typeface="Inter"/>
                <a:ea typeface="Inter"/>
                <a:cs typeface="Inter"/>
                <a:sym typeface="Inter"/>
              </a:rPr>
              <a:t>After implementing the solution, assess its effectiveness. Did it solve the problem as intended? Evaluate the outcomes, both positive and negative. Identify lessons learned and areas for improvement in future problem-solving endeavors</a:t>
            </a:r>
            <a:endParaRPr sz="1700">
              <a:solidFill>
                <a:schemeClr val="dk1"/>
              </a:solidFill>
            </a:endParaRPr>
          </a:p>
        </p:txBody>
      </p:sp>
      <p:grpSp>
        <p:nvGrpSpPr>
          <p:cNvPr id="171" name="Google Shape;171;p3"/>
          <p:cNvGrpSpPr/>
          <p:nvPr/>
        </p:nvGrpSpPr>
        <p:grpSpPr>
          <a:xfrm>
            <a:off x="5125395" y="5994370"/>
            <a:ext cx="211636" cy="211636"/>
            <a:chOff x="0" y="0"/>
            <a:chExt cx="812800" cy="812800"/>
          </a:xfrm>
        </p:grpSpPr>
        <p:sp>
          <p:nvSpPr>
            <p:cNvPr id="172" name="Google Shape;17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3"/>
          <p:cNvGrpSpPr/>
          <p:nvPr/>
        </p:nvGrpSpPr>
        <p:grpSpPr>
          <a:xfrm>
            <a:off x="9451178" y="5938345"/>
            <a:ext cx="211653" cy="211653"/>
            <a:chOff x="0" y="0"/>
            <a:chExt cx="812800" cy="812800"/>
          </a:xfrm>
        </p:grpSpPr>
        <p:sp>
          <p:nvSpPr>
            <p:cNvPr id="175" name="Google Shape;175;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3"/>
          <p:cNvGrpSpPr/>
          <p:nvPr/>
        </p:nvGrpSpPr>
        <p:grpSpPr>
          <a:xfrm>
            <a:off x="13776980" y="5994370"/>
            <a:ext cx="211636" cy="211636"/>
            <a:chOff x="0" y="0"/>
            <a:chExt cx="812800" cy="812800"/>
          </a:xfrm>
        </p:grpSpPr>
        <p:sp>
          <p:nvSpPr>
            <p:cNvPr id="178" name="Google Shape;17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3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80" name="Google Shape;180;p3"/>
          <p:cNvCxnSpPr/>
          <p:nvPr/>
        </p:nvCxnSpPr>
        <p:spPr>
          <a:xfrm>
            <a:off x="7403932" y="2248197"/>
            <a:ext cx="3304204" cy="0"/>
          </a:xfrm>
          <a:prstGeom prst="straightConnector1">
            <a:avLst/>
          </a:prstGeom>
          <a:noFill/>
          <a:ln w="28575" cap="flat" cmpd="sng">
            <a:solidFill>
              <a:srgbClr val="6A02A2"/>
            </a:solidFill>
            <a:prstDash val="solid"/>
            <a:round/>
            <a:headEnd type="none" w="sm" len="sm"/>
            <a:tailEnd type="none" w="sm" len="sm"/>
          </a:ln>
        </p:spPr>
      </p:cxnSp>
      <p:sp>
        <p:nvSpPr>
          <p:cNvPr id="181" name="Google Shape;181;p3"/>
          <p:cNvSpPr txBox="1"/>
          <p:nvPr/>
        </p:nvSpPr>
        <p:spPr>
          <a:xfrm>
            <a:off x="5247290" y="763248"/>
            <a:ext cx="7793421" cy="1137287"/>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599" b="1" i="0" u="none" strike="noStrike" cap="none">
                <a:solidFill>
                  <a:srgbClr val="713AA1"/>
                </a:solidFill>
                <a:latin typeface="Roboto"/>
                <a:ea typeface="Roboto"/>
                <a:cs typeface="Roboto"/>
                <a:sym typeface="Roboto"/>
              </a:rPr>
              <a:t>Problem Description</a:t>
            </a:r>
            <a:endParaRPr/>
          </a:p>
        </p:txBody>
      </p:sp>
      <p:sp>
        <p:nvSpPr>
          <p:cNvPr id="182" name="Google Shape;182;p3"/>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9">
              <a:alphaModFix/>
            </a:blip>
            <a:stretch>
              <a:fillRect l="-70115" t="-23064" r="-54684" b="-83610"/>
            </a:stretch>
          </a:blipFill>
          <a:ln>
            <a:noFill/>
          </a:ln>
        </p:spPr>
        <p:txBody>
          <a:bodyPr/>
          <a:lstStyle/>
          <a:p>
            <a:endParaRPr lang="en-US"/>
          </a:p>
        </p:txBody>
      </p:sp>
      <p:sp>
        <p:nvSpPr>
          <p:cNvPr id="184" name="Google Shape;184;p3"/>
          <p:cNvSpPr/>
          <p:nvPr/>
        </p:nvSpPr>
        <p:spPr>
          <a:xfrm flipH="1">
            <a:off x="325525" y="155784"/>
            <a:ext cx="1041615" cy="1041615"/>
          </a:xfrm>
          <a:custGeom>
            <a:avLst/>
            <a:gdLst/>
            <a:ahLst/>
            <a:cxnLst/>
            <a:rect l="l" t="t" r="r" b="b"/>
            <a:pathLst>
              <a:path w="1041615" h="1041615" extrusionOk="0">
                <a:moveTo>
                  <a:pt x="1041614" y="0"/>
                </a:moveTo>
                <a:lnTo>
                  <a:pt x="0" y="0"/>
                </a:lnTo>
                <a:lnTo>
                  <a:pt x="0" y="1041615"/>
                </a:lnTo>
                <a:lnTo>
                  <a:pt x="1041614" y="1041615"/>
                </a:lnTo>
                <a:lnTo>
                  <a:pt x="1041614" y="0"/>
                </a:lnTo>
                <a:close/>
              </a:path>
            </a:pathLst>
          </a:custGeom>
          <a:blipFill rotWithShape="1">
            <a:blip r:embed="rId10">
              <a:alphaModFix amt="50000"/>
            </a:blip>
            <a:stretch>
              <a:fillRect/>
            </a:stretch>
          </a:blipFill>
          <a:ln>
            <a:no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
          <p:cNvSpPr/>
          <p:nvPr/>
        </p:nvSpPr>
        <p:spPr>
          <a:xfrm>
            <a:off x="5599233" y="8767640"/>
            <a:ext cx="3659894" cy="1827185"/>
          </a:xfrm>
          <a:custGeom>
            <a:avLst/>
            <a:gdLst/>
            <a:ahLst/>
            <a:cxnLst/>
            <a:rect l="l" t="t" r="r" b="b"/>
            <a:pathLst>
              <a:path w="3659894" h="1827185" extrusionOk="0">
                <a:moveTo>
                  <a:pt x="0" y="0"/>
                </a:moveTo>
                <a:lnTo>
                  <a:pt x="3659894" y="0"/>
                </a:lnTo>
                <a:lnTo>
                  <a:pt x="3659894" y="1827185"/>
                </a:lnTo>
                <a:lnTo>
                  <a:pt x="0" y="1827185"/>
                </a:lnTo>
                <a:lnTo>
                  <a:pt x="0" y="0"/>
                </a:lnTo>
                <a:close/>
              </a:path>
            </a:pathLst>
          </a:custGeom>
          <a:blipFill rotWithShape="1">
            <a:blip r:embed="rId3">
              <a:alphaModFix/>
            </a:blip>
            <a:stretch>
              <a:fillRect t="-48317" b="-146589"/>
            </a:stretch>
          </a:blipFill>
          <a:ln>
            <a:noFill/>
          </a:ln>
        </p:spPr>
        <p:txBody>
          <a:bodyPr/>
          <a:lstStyle/>
          <a:p>
            <a:endParaRPr lang="en-US"/>
          </a:p>
        </p:txBody>
      </p:sp>
      <p:sp>
        <p:nvSpPr>
          <p:cNvPr id="190" name="Google Shape;190;p4"/>
          <p:cNvSpPr/>
          <p:nvPr/>
        </p:nvSpPr>
        <p:spPr>
          <a:xfrm>
            <a:off x="9259127" y="5113271"/>
            <a:ext cx="1829947" cy="1827185"/>
          </a:xfrm>
          <a:prstGeom prst="rect">
            <a:avLst/>
          </a:prstGeom>
          <a:solidFill>
            <a:srgbClr val="62A2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6486925" y="6940450"/>
            <a:ext cx="2772300" cy="1827300"/>
          </a:xfrm>
          <a:prstGeom prst="rect">
            <a:avLst/>
          </a:prstGeom>
          <a:solidFill>
            <a:srgbClr val="FFC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4748967" y="6940456"/>
            <a:ext cx="3659894" cy="3654369"/>
          </a:xfrm>
          <a:custGeom>
            <a:avLst/>
            <a:gdLst/>
            <a:ahLst/>
            <a:cxnLst/>
            <a:rect l="l" t="t" r="r" b="b"/>
            <a:pathLst>
              <a:path w="3659894" h="3654369" extrusionOk="0">
                <a:moveTo>
                  <a:pt x="0" y="0"/>
                </a:moveTo>
                <a:lnTo>
                  <a:pt x="3659894" y="0"/>
                </a:lnTo>
                <a:lnTo>
                  <a:pt x="3659894" y="3654369"/>
                </a:lnTo>
                <a:lnTo>
                  <a:pt x="0" y="3654369"/>
                </a:lnTo>
                <a:lnTo>
                  <a:pt x="0" y="0"/>
                </a:lnTo>
                <a:close/>
              </a:path>
            </a:pathLst>
          </a:custGeom>
          <a:blipFill rotWithShape="1">
            <a:blip r:embed="rId4">
              <a:alphaModFix/>
            </a:blip>
            <a:stretch>
              <a:fillRect t="-32991" b="-17228"/>
            </a:stretch>
          </a:blipFill>
          <a:ln>
            <a:noFill/>
          </a:ln>
        </p:spPr>
        <p:txBody>
          <a:bodyPr/>
          <a:lstStyle/>
          <a:p>
            <a:endParaRPr lang="en-US"/>
          </a:p>
        </p:txBody>
      </p:sp>
      <p:sp>
        <p:nvSpPr>
          <p:cNvPr id="193" name="Google Shape;193;p4"/>
          <p:cNvSpPr/>
          <p:nvPr/>
        </p:nvSpPr>
        <p:spPr>
          <a:xfrm>
            <a:off x="11089073" y="5113271"/>
            <a:ext cx="3659894" cy="3654369"/>
          </a:xfrm>
          <a:custGeom>
            <a:avLst/>
            <a:gdLst/>
            <a:ahLst/>
            <a:cxnLst/>
            <a:rect l="l" t="t" r="r" b="b"/>
            <a:pathLst>
              <a:path w="3659894" h="3654369" extrusionOk="0">
                <a:moveTo>
                  <a:pt x="0" y="0"/>
                </a:moveTo>
                <a:lnTo>
                  <a:pt x="3659894" y="0"/>
                </a:lnTo>
                <a:lnTo>
                  <a:pt x="3659894" y="3654369"/>
                </a:lnTo>
                <a:lnTo>
                  <a:pt x="0" y="3654369"/>
                </a:lnTo>
                <a:lnTo>
                  <a:pt x="0" y="0"/>
                </a:lnTo>
                <a:close/>
              </a:path>
            </a:pathLst>
          </a:custGeom>
          <a:blipFill rotWithShape="1">
            <a:blip r:embed="rId5">
              <a:alphaModFix/>
            </a:blip>
            <a:stretch>
              <a:fillRect t="-112" b="-50111"/>
            </a:stretch>
          </a:blipFill>
          <a:ln>
            <a:noFill/>
          </a:ln>
        </p:spPr>
        <p:txBody>
          <a:bodyPr/>
          <a:lstStyle/>
          <a:p>
            <a:endParaRPr lang="en-US"/>
          </a:p>
        </p:txBody>
      </p:sp>
      <p:sp>
        <p:nvSpPr>
          <p:cNvPr id="194" name="Google Shape;194;p4"/>
          <p:cNvSpPr/>
          <p:nvPr/>
        </p:nvSpPr>
        <p:spPr>
          <a:xfrm>
            <a:off x="9259127" y="8767640"/>
            <a:ext cx="3659894" cy="1827185"/>
          </a:xfrm>
          <a:custGeom>
            <a:avLst/>
            <a:gdLst/>
            <a:ahLst/>
            <a:cxnLst/>
            <a:rect l="l" t="t" r="r" b="b"/>
            <a:pathLst>
              <a:path w="3659894" h="1827185" extrusionOk="0">
                <a:moveTo>
                  <a:pt x="0" y="0"/>
                </a:moveTo>
                <a:lnTo>
                  <a:pt x="3659893" y="0"/>
                </a:lnTo>
                <a:lnTo>
                  <a:pt x="3659893" y="1827185"/>
                </a:lnTo>
                <a:lnTo>
                  <a:pt x="0" y="1827185"/>
                </a:lnTo>
                <a:lnTo>
                  <a:pt x="0" y="0"/>
                </a:lnTo>
                <a:close/>
              </a:path>
            </a:pathLst>
          </a:custGeom>
          <a:blipFill rotWithShape="1">
            <a:blip r:embed="rId6">
              <a:alphaModFix/>
            </a:blip>
            <a:stretch>
              <a:fillRect l="-10668" t="-18017" r="-9255" b="-42123"/>
            </a:stretch>
          </a:blipFill>
          <a:ln>
            <a:noFill/>
          </a:ln>
        </p:spPr>
        <p:txBody>
          <a:bodyPr/>
          <a:lstStyle/>
          <a:p>
            <a:endParaRPr lang="en-US"/>
          </a:p>
        </p:txBody>
      </p:sp>
      <p:sp>
        <p:nvSpPr>
          <p:cNvPr id="195" name="Google Shape;195;p4"/>
          <p:cNvSpPr/>
          <p:nvPr/>
        </p:nvSpPr>
        <p:spPr>
          <a:xfrm>
            <a:off x="9259127" y="6934241"/>
            <a:ext cx="1829947" cy="1827185"/>
          </a:xfrm>
          <a:custGeom>
            <a:avLst/>
            <a:gdLst/>
            <a:ahLst/>
            <a:cxnLst/>
            <a:rect l="l" t="t" r="r" b="b"/>
            <a:pathLst>
              <a:path w="1829947" h="1827185" extrusionOk="0">
                <a:moveTo>
                  <a:pt x="0" y="0"/>
                </a:moveTo>
                <a:lnTo>
                  <a:pt x="1829946" y="0"/>
                </a:lnTo>
                <a:lnTo>
                  <a:pt x="1829946" y="1827185"/>
                </a:lnTo>
                <a:lnTo>
                  <a:pt x="0" y="1827185"/>
                </a:lnTo>
                <a:lnTo>
                  <a:pt x="0" y="0"/>
                </a:lnTo>
                <a:close/>
              </a:path>
            </a:pathLst>
          </a:custGeom>
          <a:blipFill rotWithShape="1">
            <a:blip r:embed="rId7">
              <a:alphaModFix/>
            </a:blip>
            <a:stretch>
              <a:fillRect b="-33904"/>
            </a:stretch>
          </a:blipFill>
          <a:ln>
            <a:noFill/>
          </a:ln>
        </p:spPr>
        <p:txBody>
          <a:bodyPr/>
          <a:lstStyle/>
          <a:p>
            <a:endParaRPr lang="en-US"/>
          </a:p>
        </p:txBody>
      </p:sp>
      <p:sp>
        <p:nvSpPr>
          <p:cNvPr id="196" name="Google Shape;196;p4"/>
          <p:cNvSpPr/>
          <p:nvPr/>
        </p:nvSpPr>
        <p:spPr>
          <a:xfrm>
            <a:off x="14748967" y="5113271"/>
            <a:ext cx="3659894" cy="1827185"/>
          </a:xfrm>
          <a:prstGeom prst="rect">
            <a:avLst/>
          </a:prstGeom>
          <a:solidFill>
            <a:srgbClr val="FDC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2919020" y="8767640"/>
            <a:ext cx="1829947" cy="1827185"/>
          </a:xfrm>
          <a:prstGeom prst="rect">
            <a:avLst/>
          </a:prstGeom>
          <a:solidFill>
            <a:srgbClr val="2928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1089073" y="3286087"/>
            <a:ext cx="3659894" cy="1827185"/>
          </a:xfrm>
          <a:custGeom>
            <a:avLst/>
            <a:gdLst/>
            <a:ahLst/>
            <a:cxnLst/>
            <a:rect l="l" t="t" r="r" b="b"/>
            <a:pathLst>
              <a:path w="3659894" h="1827185" extrusionOk="0">
                <a:moveTo>
                  <a:pt x="0" y="0"/>
                </a:moveTo>
                <a:lnTo>
                  <a:pt x="3659894" y="0"/>
                </a:lnTo>
                <a:lnTo>
                  <a:pt x="3659894" y="1827184"/>
                </a:lnTo>
                <a:lnTo>
                  <a:pt x="0" y="1827184"/>
                </a:lnTo>
                <a:lnTo>
                  <a:pt x="0" y="0"/>
                </a:lnTo>
                <a:close/>
              </a:path>
            </a:pathLst>
          </a:custGeom>
          <a:blipFill rotWithShape="1">
            <a:blip r:embed="rId8">
              <a:alphaModFix/>
            </a:blip>
            <a:stretch>
              <a:fillRect l="-20828" t="-51867" r="-12866" b="-26886"/>
            </a:stretch>
          </a:blipFill>
          <a:ln>
            <a:noFill/>
          </a:ln>
        </p:spPr>
        <p:txBody>
          <a:bodyPr/>
          <a:lstStyle/>
          <a:p>
            <a:endParaRPr lang="en-US"/>
          </a:p>
        </p:txBody>
      </p:sp>
      <p:sp>
        <p:nvSpPr>
          <p:cNvPr id="199" name="Google Shape;199;p4"/>
          <p:cNvSpPr/>
          <p:nvPr/>
        </p:nvSpPr>
        <p:spPr>
          <a:xfrm>
            <a:off x="12311064" y="1446472"/>
            <a:ext cx="2437903" cy="1839614"/>
          </a:xfrm>
          <a:prstGeom prst="rect">
            <a:avLst/>
          </a:prstGeom>
          <a:solidFill>
            <a:srgbClr val="46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4748967" y="1446472"/>
            <a:ext cx="3672342" cy="3666799"/>
          </a:xfrm>
          <a:custGeom>
            <a:avLst/>
            <a:gdLst/>
            <a:ahLst/>
            <a:cxnLst/>
            <a:rect l="l" t="t" r="r" b="b"/>
            <a:pathLst>
              <a:path w="3672342" h="3666799" extrusionOk="0">
                <a:moveTo>
                  <a:pt x="0" y="0"/>
                </a:moveTo>
                <a:lnTo>
                  <a:pt x="3672342" y="0"/>
                </a:lnTo>
                <a:lnTo>
                  <a:pt x="3672342" y="3666799"/>
                </a:lnTo>
                <a:lnTo>
                  <a:pt x="0" y="3666799"/>
                </a:lnTo>
                <a:lnTo>
                  <a:pt x="0" y="0"/>
                </a:lnTo>
                <a:close/>
              </a:path>
            </a:pathLst>
          </a:custGeom>
          <a:blipFill rotWithShape="1">
            <a:blip r:embed="rId9">
              <a:alphaModFix/>
            </a:blip>
            <a:stretch>
              <a:fillRect l="-15777" t="-22777" r="-15222" b="-73956"/>
            </a:stretch>
          </a:blipFill>
          <a:ln>
            <a:noFill/>
          </a:ln>
        </p:spPr>
        <p:txBody>
          <a:bodyPr/>
          <a:lstStyle/>
          <a:p>
            <a:endParaRPr lang="en-US"/>
          </a:p>
        </p:txBody>
      </p:sp>
      <p:sp>
        <p:nvSpPr>
          <p:cNvPr id="201" name="Google Shape;201;p4"/>
          <p:cNvSpPr/>
          <p:nvPr/>
        </p:nvSpPr>
        <p:spPr>
          <a:xfrm>
            <a:off x="14748967" y="1452687"/>
            <a:ext cx="3659894" cy="3660584"/>
          </a:xfrm>
          <a:prstGeom prst="rect">
            <a:avLst/>
          </a:prstGeom>
          <a:solidFill>
            <a:srgbClr val="FFC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1101522" y="3286087"/>
            <a:ext cx="3659894" cy="1827185"/>
          </a:xfrm>
          <a:prstGeom prst="rect">
            <a:avLst/>
          </a:prstGeom>
          <a:solidFill>
            <a:srgbClr val="BB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9259127" y="8773855"/>
            <a:ext cx="3659894" cy="1827185"/>
          </a:xfrm>
          <a:prstGeom prst="rect">
            <a:avLst/>
          </a:prstGeom>
          <a:solidFill>
            <a:srgbClr val="D1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83198" y="9569707"/>
            <a:ext cx="5511850" cy="10107"/>
          </a:xfrm>
          <a:custGeom>
            <a:avLst/>
            <a:gdLst/>
            <a:ahLst/>
            <a:cxnLst/>
            <a:rect l="l" t="t" r="r" b="b"/>
            <a:pathLst>
              <a:path w="38091966" h="69850" extrusionOk="0">
                <a:moveTo>
                  <a:pt x="37801138" y="0"/>
                </a:moveTo>
                <a:lnTo>
                  <a:pt x="0" y="0"/>
                </a:lnTo>
                <a:lnTo>
                  <a:pt x="0" y="69850"/>
                </a:lnTo>
                <a:lnTo>
                  <a:pt x="38091966" y="69850"/>
                </a:lnTo>
                <a:lnTo>
                  <a:pt x="38091966" y="0"/>
                </a:lnTo>
                <a:close/>
              </a:path>
            </a:pathLst>
          </a:custGeom>
          <a:solidFill>
            <a:srgbClr val="000205">
              <a:alpha val="29803"/>
            </a:srgbClr>
          </a:solidFill>
          <a:ln>
            <a:noFill/>
          </a:ln>
        </p:spPr>
        <p:txBody>
          <a:bodyPr/>
          <a:lstStyle/>
          <a:p>
            <a:endParaRPr lang="en-US"/>
          </a:p>
        </p:txBody>
      </p:sp>
      <p:sp>
        <p:nvSpPr>
          <p:cNvPr id="205" name="Google Shape;205;p4"/>
          <p:cNvSpPr/>
          <p:nvPr/>
        </p:nvSpPr>
        <p:spPr>
          <a:xfrm>
            <a:off x="5599233" y="8761426"/>
            <a:ext cx="3659894" cy="1827185"/>
          </a:xfrm>
          <a:prstGeom prst="rect">
            <a:avLst/>
          </a:prstGeom>
          <a:solidFill>
            <a:srgbClr val="DF6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4761416" y="6940456"/>
            <a:ext cx="3659894" cy="3660584"/>
          </a:xfrm>
          <a:prstGeom prst="rect">
            <a:avLst/>
          </a:prstGeom>
          <a:solidFill>
            <a:srgbClr val="BCF1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11089073" y="5113271"/>
            <a:ext cx="3659894" cy="3657477"/>
          </a:xfrm>
          <a:prstGeom prst="rect">
            <a:avLst/>
          </a:prstGeom>
          <a:solidFill>
            <a:srgbClr val="825D38">
              <a:alpha val="9882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9259127" y="6934241"/>
            <a:ext cx="1829947" cy="1836507"/>
          </a:xfrm>
          <a:prstGeom prst="rect">
            <a:avLst/>
          </a:prstGeom>
          <a:solidFill>
            <a:srgbClr val="963F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0" y="0"/>
            <a:ext cx="1656350" cy="670822"/>
          </a:xfrm>
          <a:custGeom>
            <a:avLst/>
            <a:gdLst/>
            <a:ahLst/>
            <a:cxnLst/>
            <a:rect l="l" t="t" r="r" b="b"/>
            <a:pathLst>
              <a:path w="1656350" h="670822" extrusionOk="0">
                <a:moveTo>
                  <a:pt x="0" y="0"/>
                </a:moveTo>
                <a:lnTo>
                  <a:pt x="1656350" y="0"/>
                </a:lnTo>
                <a:lnTo>
                  <a:pt x="1656350" y="670822"/>
                </a:lnTo>
                <a:lnTo>
                  <a:pt x="0" y="670822"/>
                </a:lnTo>
                <a:lnTo>
                  <a:pt x="0" y="0"/>
                </a:lnTo>
                <a:close/>
              </a:path>
            </a:pathLst>
          </a:custGeom>
          <a:blipFill rotWithShape="1">
            <a:blip r:embed="rId10">
              <a:alphaModFix amt="50000"/>
            </a:blip>
            <a:stretch>
              <a:fillRect/>
            </a:stretch>
          </a:blipFill>
          <a:ln>
            <a:noFill/>
          </a:ln>
        </p:spPr>
        <p:txBody>
          <a:bodyPr/>
          <a:lstStyle/>
          <a:p>
            <a:endParaRPr lang="en-US"/>
          </a:p>
        </p:txBody>
      </p:sp>
      <p:sp>
        <p:nvSpPr>
          <p:cNvPr id="210" name="Google Shape;210;p4"/>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11">
              <a:alphaModFix/>
            </a:blip>
            <a:stretch>
              <a:fillRect l="-70115" t="-23064" r="-54684" b="-83610"/>
            </a:stretch>
          </a:blipFill>
          <a:ln>
            <a:noFill/>
          </a:ln>
        </p:spPr>
        <p:txBody>
          <a:bodyPr/>
          <a:lstStyle/>
          <a:p>
            <a:endParaRPr lang="en-US"/>
          </a:p>
        </p:txBody>
      </p:sp>
      <p:sp>
        <p:nvSpPr>
          <p:cNvPr id="212" name="Google Shape;212;p4"/>
          <p:cNvSpPr/>
          <p:nvPr/>
        </p:nvSpPr>
        <p:spPr>
          <a:xfrm>
            <a:off x="-974713" y="2677917"/>
            <a:ext cx="8122076" cy="4568668"/>
          </a:xfrm>
          <a:custGeom>
            <a:avLst/>
            <a:gdLst/>
            <a:ahLst/>
            <a:cxnLst/>
            <a:rect l="l" t="t" r="r" b="b"/>
            <a:pathLst>
              <a:path w="8122076" h="4568668" extrusionOk="0">
                <a:moveTo>
                  <a:pt x="0" y="0"/>
                </a:moveTo>
                <a:lnTo>
                  <a:pt x="8122076" y="0"/>
                </a:lnTo>
                <a:lnTo>
                  <a:pt x="8122076" y="4568667"/>
                </a:lnTo>
                <a:lnTo>
                  <a:pt x="0" y="4568667"/>
                </a:lnTo>
                <a:lnTo>
                  <a:pt x="0" y="0"/>
                </a:lnTo>
                <a:close/>
              </a:path>
            </a:pathLst>
          </a:custGeom>
          <a:blipFill rotWithShape="1">
            <a:blip r:embed="rId12">
              <a:alphaModFix/>
            </a:blip>
            <a:stretch>
              <a:fillRect/>
            </a:stretch>
          </a:blipFill>
          <a:ln>
            <a:noFill/>
          </a:ln>
        </p:spPr>
        <p:txBody>
          <a:bodyPr/>
          <a:lstStyle/>
          <a:p>
            <a:endParaRPr lang="en-US"/>
          </a:p>
        </p:txBody>
      </p:sp>
      <p:sp>
        <p:nvSpPr>
          <p:cNvPr id="213" name="Google Shape;213;p4"/>
          <p:cNvSpPr txBox="1"/>
          <p:nvPr/>
        </p:nvSpPr>
        <p:spPr>
          <a:xfrm>
            <a:off x="581416" y="1214532"/>
            <a:ext cx="7516659" cy="882634"/>
          </a:xfrm>
          <a:prstGeom prst="rect">
            <a:avLst/>
          </a:prstGeom>
          <a:noFill/>
          <a:ln>
            <a:noFill/>
          </a:ln>
        </p:spPr>
        <p:txBody>
          <a:bodyPr spcFirstLastPara="1" wrap="square" lIns="0" tIns="0" rIns="0" bIns="0" anchor="t" anchorCtr="0">
            <a:spAutoFit/>
          </a:bodyPr>
          <a:lstStyle/>
          <a:p>
            <a:pPr marL="0" marR="0" lvl="0" indent="0" algn="l" rtl="0">
              <a:lnSpc>
                <a:spcPct val="98994"/>
              </a:lnSpc>
              <a:spcBef>
                <a:spcPts val="0"/>
              </a:spcBef>
              <a:spcAft>
                <a:spcPts val="0"/>
              </a:spcAft>
              <a:buNone/>
            </a:pPr>
            <a:r>
              <a:rPr lang="en-US" sz="6666" b="1" i="0" u="none" strike="noStrike" cap="none">
                <a:solidFill>
                  <a:srgbClr val="6A02A2"/>
                </a:solidFill>
                <a:latin typeface="Roboto"/>
                <a:ea typeface="Roboto"/>
                <a:cs typeface="Roboto"/>
                <a:sym typeface="Roboto"/>
              </a:rPr>
              <a:t>Impact of Problem</a:t>
            </a:r>
            <a:endParaRPr/>
          </a:p>
        </p:txBody>
      </p:sp>
      <p:sp>
        <p:nvSpPr>
          <p:cNvPr id="214" name="Google Shape;214;p4"/>
          <p:cNvSpPr txBox="1"/>
          <p:nvPr/>
        </p:nvSpPr>
        <p:spPr>
          <a:xfrm>
            <a:off x="14891577" y="3343327"/>
            <a:ext cx="3374673" cy="516826"/>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rgbClr val="363131"/>
                </a:solidFill>
                <a:latin typeface="Arial"/>
                <a:ea typeface="Arial"/>
                <a:cs typeface="Arial"/>
                <a:sym typeface="Arial"/>
              </a:rPr>
              <a:t>Financial Strain</a:t>
            </a:r>
            <a:endParaRPr/>
          </a:p>
        </p:txBody>
      </p:sp>
      <p:sp>
        <p:nvSpPr>
          <p:cNvPr id="215" name="Google Shape;215;p4"/>
          <p:cNvSpPr txBox="1"/>
          <p:nvPr/>
        </p:nvSpPr>
        <p:spPr>
          <a:xfrm>
            <a:off x="14551383" y="8175688"/>
            <a:ext cx="3941543" cy="1012087"/>
          </a:xfrm>
          <a:prstGeom prst="rect">
            <a:avLst/>
          </a:prstGeom>
          <a:noFill/>
          <a:ln>
            <a:noFill/>
          </a:ln>
        </p:spPr>
        <p:txBody>
          <a:bodyPr spcFirstLastPara="1" wrap="square" lIns="0" tIns="0" rIns="0" bIns="0" anchor="t" anchorCtr="0">
            <a:spAutoFit/>
          </a:bodyPr>
          <a:lstStyle/>
          <a:p>
            <a:pPr marL="0" marR="0" lvl="0" indent="0" algn="ctr" rtl="0">
              <a:lnSpc>
                <a:spcPct val="110998"/>
              </a:lnSpc>
              <a:spcBef>
                <a:spcPts val="0"/>
              </a:spcBef>
              <a:spcAft>
                <a:spcPts val="0"/>
              </a:spcAft>
              <a:buNone/>
            </a:pPr>
            <a:r>
              <a:rPr lang="en-US" sz="3546" b="0" i="0" u="none" strike="noStrike" cap="none">
                <a:solidFill>
                  <a:srgbClr val="000000"/>
                </a:solidFill>
                <a:latin typeface="Arial"/>
                <a:ea typeface="Arial"/>
                <a:cs typeface="Arial"/>
                <a:sym typeface="Arial"/>
              </a:rPr>
              <a:t>Cultural Misunderstanding</a:t>
            </a:r>
            <a:endParaRPr/>
          </a:p>
        </p:txBody>
      </p:sp>
      <p:sp>
        <p:nvSpPr>
          <p:cNvPr id="216" name="Google Shape;216;p4"/>
          <p:cNvSpPr txBox="1"/>
          <p:nvPr/>
        </p:nvSpPr>
        <p:spPr>
          <a:xfrm>
            <a:off x="9144000" y="9278372"/>
            <a:ext cx="3765495" cy="516826"/>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rgbClr val="000000"/>
                </a:solidFill>
                <a:latin typeface="Arial"/>
                <a:ea typeface="Arial"/>
                <a:cs typeface="Arial"/>
                <a:sym typeface="Arial"/>
              </a:rPr>
              <a:t>Limited Mobility</a:t>
            </a:r>
            <a:endParaRPr/>
          </a:p>
        </p:txBody>
      </p:sp>
      <p:sp>
        <p:nvSpPr>
          <p:cNvPr id="217" name="Google Shape;217;p4"/>
          <p:cNvSpPr txBox="1"/>
          <p:nvPr/>
        </p:nvSpPr>
        <p:spPr>
          <a:xfrm>
            <a:off x="14428372" y="5777975"/>
            <a:ext cx="4301083" cy="516826"/>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rgbClr val="363131"/>
                </a:solidFill>
                <a:latin typeface="Arial"/>
                <a:ea typeface="Arial"/>
                <a:cs typeface="Arial"/>
                <a:sym typeface="Arial"/>
              </a:rPr>
              <a:t>Loneliness</a:t>
            </a:r>
            <a:endParaRPr/>
          </a:p>
        </p:txBody>
      </p:sp>
      <p:sp>
        <p:nvSpPr>
          <p:cNvPr id="218" name="Google Shape;218;p4"/>
          <p:cNvSpPr txBox="1"/>
          <p:nvPr/>
        </p:nvSpPr>
        <p:spPr>
          <a:xfrm>
            <a:off x="10768479" y="3950791"/>
            <a:ext cx="4301100" cy="546300"/>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chemeClr val="dk1"/>
                </a:solidFill>
                <a:latin typeface="Arial"/>
                <a:ea typeface="Arial"/>
                <a:cs typeface="Arial"/>
                <a:sym typeface="Arial"/>
              </a:rPr>
              <a:t>Isolation</a:t>
            </a:r>
            <a:endParaRPr>
              <a:solidFill>
                <a:schemeClr val="dk1"/>
              </a:solidFill>
            </a:endParaRPr>
          </a:p>
        </p:txBody>
      </p:sp>
      <p:sp>
        <p:nvSpPr>
          <p:cNvPr id="219" name="Google Shape;219;p4"/>
          <p:cNvSpPr txBox="1"/>
          <p:nvPr/>
        </p:nvSpPr>
        <p:spPr>
          <a:xfrm>
            <a:off x="5278638" y="9368980"/>
            <a:ext cx="4301083" cy="516826"/>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rgbClr val="FFFFFF"/>
                </a:solidFill>
                <a:latin typeface="Arial"/>
                <a:ea typeface="Arial"/>
                <a:cs typeface="Arial"/>
                <a:sym typeface="Arial"/>
              </a:rPr>
              <a:t>Distractions</a:t>
            </a:r>
            <a:endParaRPr/>
          </a:p>
        </p:txBody>
      </p:sp>
      <p:sp>
        <p:nvSpPr>
          <p:cNvPr id="220" name="Google Shape;220;p4"/>
          <p:cNvSpPr txBox="1"/>
          <p:nvPr/>
        </p:nvSpPr>
        <p:spPr>
          <a:xfrm>
            <a:off x="6486924" y="7246575"/>
            <a:ext cx="2772300" cy="546300"/>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chemeClr val="dk1"/>
                </a:solidFill>
                <a:latin typeface="Arial"/>
                <a:ea typeface="Arial"/>
                <a:cs typeface="Arial"/>
                <a:sym typeface="Arial"/>
              </a:rPr>
              <a:t>WL-Balance</a:t>
            </a:r>
            <a:endParaRPr>
              <a:solidFill>
                <a:schemeClr val="dk1"/>
              </a:solidFill>
            </a:endParaRPr>
          </a:p>
        </p:txBody>
      </p:sp>
      <p:sp>
        <p:nvSpPr>
          <p:cNvPr id="221" name="Google Shape;221;p4"/>
          <p:cNvSpPr txBox="1"/>
          <p:nvPr/>
        </p:nvSpPr>
        <p:spPr>
          <a:xfrm>
            <a:off x="12387264" y="2212016"/>
            <a:ext cx="2164119" cy="516826"/>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rgbClr val="FFFFFF"/>
                </a:solidFill>
                <a:latin typeface="Arial"/>
                <a:ea typeface="Arial"/>
                <a:cs typeface="Arial"/>
                <a:sym typeface="Arial"/>
              </a:rPr>
              <a:t>Stress</a:t>
            </a:r>
            <a:endParaRPr/>
          </a:p>
        </p:txBody>
      </p:sp>
      <p:sp>
        <p:nvSpPr>
          <p:cNvPr id="222" name="Google Shape;222;p4"/>
          <p:cNvSpPr txBox="1"/>
          <p:nvPr/>
        </p:nvSpPr>
        <p:spPr>
          <a:xfrm>
            <a:off x="11089073" y="6346507"/>
            <a:ext cx="3659894" cy="1012126"/>
          </a:xfrm>
          <a:prstGeom prst="rect">
            <a:avLst/>
          </a:prstGeom>
          <a:noFill/>
          <a:ln>
            <a:noFill/>
          </a:ln>
        </p:spPr>
        <p:txBody>
          <a:bodyPr spcFirstLastPara="1" wrap="square" lIns="0" tIns="0" rIns="0" bIns="0" anchor="t" anchorCtr="0">
            <a:spAutoFit/>
          </a:bodyPr>
          <a:lstStyle/>
          <a:p>
            <a:pPr marL="0" marR="0" lvl="0" indent="0" algn="ctr" rtl="0">
              <a:lnSpc>
                <a:spcPct val="111017"/>
              </a:lnSpc>
              <a:spcBef>
                <a:spcPts val="0"/>
              </a:spcBef>
              <a:spcAft>
                <a:spcPts val="0"/>
              </a:spcAft>
              <a:buNone/>
            </a:pPr>
            <a:r>
              <a:rPr lang="en-US" sz="3549" b="0" i="0" u="none" strike="noStrike" cap="none">
                <a:solidFill>
                  <a:srgbClr val="FFFFFF"/>
                </a:solidFill>
                <a:latin typeface="Arial"/>
                <a:ea typeface="Arial"/>
                <a:cs typeface="Arial"/>
                <a:sym typeface="Arial"/>
              </a:rPr>
              <a:t>Academic Difficulties</a:t>
            </a:r>
            <a:endParaRPr/>
          </a:p>
        </p:txBody>
      </p:sp>
      <p:sp>
        <p:nvSpPr>
          <p:cNvPr id="223" name="Google Shape;223;p4"/>
          <p:cNvSpPr txBox="1"/>
          <p:nvPr/>
        </p:nvSpPr>
        <p:spPr>
          <a:xfrm>
            <a:off x="483198" y="9765527"/>
            <a:ext cx="3581400" cy="240665"/>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000205"/>
                </a:solidFill>
                <a:latin typeface="Arial"/>
                <a:ea typeface="Arial"/>
                <a:cs typeface="Arial"/>
                <a:sym typeface="Arial"/>
              </a:rPr>
              <a:t>Mavericks| October, 2023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5"/>
          <p:cNvPicPr preferRelativeResize="0"/>
          <p:nvPr/>
        </p:nvPicPr>
        <p:blipFill rotWithShape="1">
          <a:blip r:embed="rId3">
            <a:alphaModFix/>
          </a:blip>
          <a:srcRect l="26346" r="26346"/>
          <a:stretch/>
        </p:blipFill>
        <p:spPr>
          <a:xfrm>
            <a:off x="0" y="0"/>
            <a:ext cx="7299657" cy="10287000"/>
          </a:xfrm>
          <a:prstGeom prst="rect">
            <a:avLst/>
          </a:prstGeom>
          <a:noFill/>
          <a:ln>
            <a:noFill/>
          </a:ln>
        </p:spPr>
      </p:pic>
      <p:sp>
        <p:nvSpPr>
          <p:cNvPr id="229" name="Google Shape;229;p5"/>
          <p:cNvSpPr/>
          <p:nvPr/>
        </p:nvSpPr>
        <p:spPr>
          <a:xfrm>
            <a:off x="9462724" y="1097378"/>
            <a:ext cx="5989570" cy="1687970"/>
          </a:xfrm>
          <a:custGeom>
            <a:avLst/>
            <a:gdLst/>
            <a:ahLst/>
            <a:cxnLst/>
            <a:rect l="l" t="t" r="r" b="b"/>
            <a:pathLst>
              <a:path w="5989570" h="1687970" extrusionOk="0">
                <a:moveTo>
                  <a:pt x="0" y="0"/>
                </a:moveTo>
                <a:lnTo>
                  <a:pt x="5989571" y="0"/>
                </a:lnTo>
                <a:lnTo>
                  <a:pt x="5989571" y="1687970"/>
                </a:lnTo>
                <a:lnTo>
                  <a:pt x="0" y="1687970"/>
                </a:lnTo>
                <a:lnTo>
                  <a:pt x="0" y="0"/>
                </a:lnTo>
                <a:close/>
              </a:path>
            </a:pathLst>
          </a:custGeom>
          <a:blipFill rotWithShape="1">
            <a:blip r:embed="rId4">
              <a:alphaModFix/>
            </a:blip>
            <a:stretch>
              <a:fillRect/>
            </a:stretch>
          </a:blipFill>
          <a:ln>
            <a:noFill/>
          </a:ln>
        </p:spPr>
        <p:txBody>
          <a:bodyPr/>
          <a:lstStyle/>
          <a:p>
            <a:endParaRPr lang="en-US"/>
          </a:p>
        </p:txBody>
      </p:sp>
      <p:sp>
        <p:nvSpPr>
          <p:cNvPr id="230" name="Google Shape;230;p5"/>
          <p:cNvSpPr txBox="1"/>
          <p:nvPr/>
        </p:nvSpPr>
        <p:spPr>
          <a:xfrm>
            <a:off x="9462724" y="1382575"/>
            <a:ext cx="6390805" cy="1128539"/>
          </a:xfrm>
          <a:prstGeom prst="rect">
            <a:avLst/>
          </a:prstGeom>
          <a:noFill/>
          <a:ln>
            <a:noFill/>
          </a:ln>
        </p:spPr>
        <p:txBody>
          <a:bodyPr spcFirstLastPara="1" wrap="square" lIns="0" tIns="0" rIns="0" bIns="0" anchor="t" anchorCtr="0">
            <a:spAutoFit/>
          </a:bodyPr>
          <a:lstStyle/>
          <a:p>
            <a:pPr marL="0" marR="0" lvl="0" indent="0" algn="ctr" rtl="0">
              <a:lnSpc>
                <a:spcPct val="109998"/>
              </a:lnSpc>
              <a:spcBef>
                <a:spcPts val="0"/>
              </a:spcBef>
              <a:spcAft>
                <a:spcPts val="0"/>
              </a:spcAft>
              <a:buNone/>
            </a:pPr>
            <a:r>
              <a:rPr lang="en-US" sz="7861" b="1" i="0" u="none" strike="noStrike" cap="none">
                <a:solidFill>
                  <a:srgbClr val="6A02A2"/>
                </a:solidFill>
                <a:latin typeface="Roboto"/>
                <a:ea typeface="Roboto"/>
                <a:cs typeface="Roboto"/>
                <a:sym typeface="Roboto"/>
              </a:rPr>
              <a:t>Vision</a:t>
            </a:r>
            <a:endParaRPr/>
          </a:p>
        </p:txBody>
      </p:sp>
      <p:sp>
        <p:nvSpPr>
          <p:cNvPr id="231" name="Google Shape;231;p5"/>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txBox="1"/>
          <p:nvPr/>
        </p:nvSpPr>
        <p:spPr>
          <a:xfrm>
            <a:off x="8927611" y="4042634"/>
            <a:ext cx="7461032" cy="261048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75" b="0" i="0" u="none" strike="noStrike" cap="none">
                <a:solidFill>
                  <a:srgbClr val="000000"/>
                </a:solidFill>
                <a:latin typeface="Arial"/>
                <a:ea typeface="Arial"/>
                <a:cs typeface="Arial"/>
                <a:sym typeface="Arial"/>
              </a:rPr>
              <a:t>To create an all-in-one community-driven platform  designed to support and empower international students   with the essential information, resources, and tools in their transition to Prairie View A&amp;M University.</a:t>
            </a:r>
            <a:endParaRPr/>
          </a:p>
        </p:txBody>
      </p:sp>
      <p:sp>
        <p:nvSpPr>
          <p:cNvPr id="233" name="Google Shape;233;p5"/>
          <p:cNvSpPr/>
          <p:nvPr/>
        </p:nvSpPr>
        <p:spPr>
          <a:xfrm>
            <a:off x="16431125" y="9258300"/>
            <a:ext cx="1656350" cy="670822"/>
          </a:xfrm>
          <a:custGeom>
            <a:avLst/>
            <a:gdLst/>
            <a:ahLst/>
            <a:cxnLst/>
            <a:rect l="l" t="t" r="r" b="b"/>
            <a:pathLst>
              <a:path w="1656350" h="670822" extrusionOk="0">
                <a:moveTo>
                  <a:pt x="0" y="0"/>
                </a:moveTo>
                <a:lnTo>
                  <a:pt x="1656350" y="0"/>
                </a:lnTo>
                <a:lnTo>
                  <a:pt x="1656350" y="670822"/>
                </a:lnTo>
                <a:lnTo>
                  <a:pt x="0" y="670822"/>
                </a:lnTo>
                <a:lnTo>
                  <a:pt x="0" y="0"/>
                </a:lnTo>
                <a:close/>
              </a:path>
            </a:pathLst>
          </a:custGeom>
          <a:blipFill rotWithShape="1">
            <a:blip r:embed="rId5">
              <a:alphaModFix amt="50000"/>
            </a:blip>
            <a:stretch>
              <a:fillRect/>
            </a:stretch>
          </a:blipFill>
          <a:ln>
            <a:noFill/>
          </a:ln>
        </p:spPr>
        <p:txBody>
          <a:bodyPr/>
          <a:lstStyle/>
          <a:p>
            <a:endParaRPr lang="en-US"/>
          </a:p>
        </p:txBody>
      </p:sp>
      <p:sp>
        <p:nvSpPr>
          <p:cNvPr id="234" name="Google Shape;234;p5"/>
          <p:cNvSpPr/>
          <p:nvPr/>
        </p:nvSpPr>
        <p:spPr>
          <a:xfrm>
            <a:off x="6987032" y="-79607"/>
            <a:ext cx="1656350" cy="670822"/>
          </a:xfrm>
          <a:custGeom>
            <a:avLst/>
            <a:gdLst/>
            <a:ahLst/>
            <a:cxnLst/>
            <a:rect l="l" t="t" r="r" b="b"/>
            <a:pathLst>
              <a:path w="1656350" h="670822" extrusionOk="0">
                <a:moveTo>
                  <a:pt x="0" y="0"/>
                </a:moveTo>
                <a:lnTo>
                  <a:pt x="1656350" y="0"/>
                </a:lnTo>
                <a:lnTo>
                  <a:pt x="1656350" y="670822"/>
                </a:lnTo>
                <a:lnTo>
                  <a:pt x="0" y="670822"/>
                </a:lnTo>
                <a:lnTo>
                  <a:pt x="0" y="0"/>
                </a:lnTo>
                <a:close/>
              </a:path>
            </a:pathLst>
          </a:custGeom>
          <a:blipFill rotWithShape="1">
            <a:blip r:embed="rId5">
              <a:alphaModFix amt="50000"/>
            </a:blip>
            <a:stretch>
              <a:fillRect/>
            </a:stretch>
          </a:blipFill>
          <a:ln>
            <a:noFill/>
          </a:ln>
        </p:spPr>
        <p:txBody>
          <a:bodyPr/>
          <a:lstStyle/>
          <a:p>
            <a:endParaRPr lang="en-US"/>
          </a:p>
        </p:txBody>
      </p:sp>
      <p:sp>
        <p:nvSpPr>
          <p:cNvPr id="235" name="Google Shape;235;p5"/>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6">
              <a:alphaModFix/>
            </a:blip>
            <a:stretch>
              <a:fillRect l="-70115" t="-23064" r="-54684" b="-83610"/>
            </a:stretch>
          </a:blipFill>
          <a:ln>
            <a:noFill/>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6"/>
          <p:cNvGrpSpPr/>
          <p:nvPr/>
        </p:nvGrpSpPr>
        <p:grpSpPr>
          <a:xfrm>
            <a:off x="-257215" y="-180826"/>
            <a:ext cx="5240213" cy="10827340"/>
            <a:chOff x="0" y="-47625"/>
            <a:chExt cx="1380138" cy="2851645"/>
          </a:xfrm>
        </p:grpSpPr>
        <p:sp>
          <p:nvSpPr>
            <p:cNvPr id="241" name="Google Shape;241;p6"/>
            <p:cNvSpPr/>
            <p:nvPr/>
          </p:nvSpPr>
          <p:spPr>
            <a:xfrm>
              <a:off x="0" y="0"/>
              <a:ext cx="1380138" cy="2804020"/>
            </a:xfrm>
            <a:custGeom>
              <a:avLst/>
              <a:gdLst/>
              <a:ahLst/>
              <a:cxnLst/>
              <a:rect l="l" t="t" r="r" b="b"/>
              <a:pathLst>
                <a:path w="1380138" h="2804020" extrusionOk="0">
                  <a:moveTo>
                    <a:pt x="0" y="0"/>
                  </a:moveTo>
                  <a:lnTo>
                    <a:pt x="1380138" y="0"/>
                  </a:lnTo>
                  <a:lnTo>
                    <a:pt x="1380138" y="2804020"/>
                  </a:lnTo>
                  <a:lnTo>
                    <a:pt x="0" y="2804020"/>
                  </a:lnTo>
                  <a:close/>
                </a:path>
              </a:pathLst>
            </a:custGeom>
            <a:solidFill>
              <a:srgbClr val="FFFBE9"/>
            </a:solidFill>
            <a:ln>
              <a:noFill/>
            </a:ln>
          </p:spPr>
          <p:txBody>
            <a:bodyPr/>
            <a:lstStyle/>
            <a:p>
              <a:endParaRPr lang="en-US"/>
            </a:p>
          </p:txBody>
        </p:sp>
        <p:sp>
          <p:nvSpPr>
            <p:cNvPr id="242" name="Google Shape;242;p6"/>
            <p:cNvSpPr txBox="1"/>
            <p:nvPr/>
          </p:nvSpPr>
          <p:spPr>
            <a:xfrm>
              <a:off x="0" y="-47625"/>
              <a:ext cx="1380138"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3" name="Google Shape;243;p6"/>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245" name="Google Shape;245;p6"/>
          <p:cNvSpPr/>
          <p:nvPr/>
        </p:nvSpPr>
        <p:spPr>
          <a:xfrm>
            <a:off x="5992953" y="676591"/>
            <a:ext cx="10903776" cy="9423327"/>
          </a:xfrm>
          <a:custGeom>
            <a:avLst/>
            <a:gdLst/>
            <a:ahLst/>
            <a:cxnLst/>
            <a:rect l="l" t="t" r="r" b="b"/>
            <a:pathLst>
              <a:path w="10903776" h="9423327" extrusionOk="0">
                <a:moveTo>
                  <a:pt x="0" y="0"/>
                </a:moveTo>
                <a:lnTo>
                  <a:pt x="10903776" y="0"/>
                </a:lnTo>
                <a:lnTo>
                  <a:pt x="10903776" y="9423327"/>
                </a:lnTo>
                <a:lnTo>
                  <a:pt x="0" y="9423327"/>
                </a:lnTo>
                <a:lnTo>
                  <a:pt x="0" y="0"/>
                </a:lnTo>
                <a:close/>
              </a:path>
            </a:pathLst>
          </a:custGeom>
          <a:blipFill rotWithShape="1">
            <a:blip r:embed="rId4">
              <a:alphaModFix/>
            </a:blip>
            <a:stretch>
              <a:fillRect l="-8293" t="-14660" r="-71033" b="-2060"/>
            </a:stretch>
          </a:blipFill>
          <a:ln>
            <a:noFill/>
          </a:ln>
        </p:spPr>
        <p:txBody>
          <a:bodyPr/>
          <a:lstStyle/>
          <a:p>
            <a:endParaRPr lang="en-US"/>
          </a:p>
        </p:txBody>
      </p:sp>
      <p:sp>
        <p:nvSpPr>
          <p:cNvPr id="246" name="Google Shape;246;p6"/>
          <p:cNvSpPr/>
          <p:nvPr/>
        </p:nvSpPr>
        <p:spPr>
          <a:xfrm>
            <a:off x="414019" y="6139916"/>
            <a:ext cx="1558608" cy="1554712"/>
          </a:xfrm>
          <a:custGeom>
            <a:avLst/>
            <a:gdLst/>
            <a:ahLst/>
            <a:cxnLst/>
            <a:rect l="l" t="t" r="r" b="b"/>
            <a:pathLst>
              <a:path w="1558608" h="1554712" extrusionOk="0">
                <a:moveTo>
                  <a:pt x="0" y="0"/>
                </a:moveTo>
                <a:lnTo>
                  <a:pt x="1558608" y="0"/>
                </a:lnTo>
                <a:lnTo>
                  <a:pt x="1558608" y="1554712"/>
                </a:lnTo>
                <a:lnTo>
                  <a:pt x="0" y="1554712"/>
                </a:lnTo>
                <a:lnTo>
                  <a:pt x="0" y="0"/>
                </a:lnTo>
                <a:close/>
              </a:path>
            </a:pathLst>
          </a:custGeom>
          <a:blipFill rotWithShape="1">
            <a:blip r:embed="rId5">
              <a:alphaModFix/>
            </a:blip>
            <a:stretch>
              <a:fillRect/>
            </a:stretch>
          </a:blipFill>
          <a:ln>
            <a:noFill/>
          </a:ln>
        </p:spPr>
        <p:txBody>
          <a:bodyPr/>
          <a:lstStyle/>
          <a:p>
            <a:endParaRPr lang="en-US"/>
          </a:p>
        </p:txBody>
      </p:sp>
      <p:sp>
        <p:nvSpPr>
          <p:cNvPr id="247" name="Google Shape;247;p6"/>
          <p:cNvSpPr txBox="1"/>
          <p:nvPr/>
        </p:nvSpPr>
        <p:spPr>
          <a:xfrm>
            <a:off x="414019" y="3916410"/>
            <a:ext cx="4177721" cy="1884825"/>
          </a:xfrm>
          <a:prstGeom prst="rect">
            <a:avLst/>
          </a:prstGeom>
          <a:noFill/>
          <a:ln>
            <a:noFill/>
          </a:ln>
        </p:spPr>
        <p:txBody>
          <a:bodyPr spcFirstLastPara="1" wrap="square" lIns="0" tIns="0" rIns="0" bIns="0" anchor="t" anchorCtr="0">
            <a:spAutoFit/>
          </a:bodyPr>
          <a:lstStyle/>
          <a:p>
            <a:pPr marL="0" marR="0" lvl="0" indent="0" algn="l" rtl="0">
              <a:lnSpc>
                <a:spcPct val="109998"/>
              </a:lnSpc>
              <a:spcBef>
                <a:spcPts val="0"/>
              </a:spcBef>
              <a:spcAft>
                <a:spcPts val="0"/>
              </a:spcAft>
              <a:buNone/>
            </a:pPr>
            <a:r>
              <a:rPr lang="en-US" sz="6661" b="1" i="0" u="none" strike="noStrike" cap="none">
                <a:solidFill>
                  <a:srgbClr val="6A02A2"/>
                </a:solidFill>
                <a:latin typeface="Roboto"/>
                <a:ea typeface="Roboto"/>
                <a:cs typeface="Roboto"/>
                <a:sym typeface="Roboto"/>
              </a:rPr>
              <a:t>UML UseCase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p7"/>
          <p:cNvGrpSpPr/>
          <p:nvPr/>
        </p:nvGrpSpPr>
        <p:grpSpPr>
          <a:xfrm>
            <a:off x="-257215" y="-180826"/>
            <a:ext cx="5927673" cy="10827340"/>
            <a:chOff x="0" y="-47625"/>
            <a:chExt cx="1561198" cy="2851645"/>
          </a:xfrm>
        </p:grpSpPr>
        <p:sp>
          <p:nvSpPr>
            <p:cNvPr id="253" name="Google Shape;253;p7"/>
            <p:cNvSpPr/>
            <p:nvPr/>
          </p:nvSpPr>
          <p:spPr>
            <a:xfrm>
              <a:off x="0" y="0"/>
              <a:ext cx="1561198" cy="2804020"/>
            </a:xfrm>
            <a:custGeom>
              <a:avLst/>
              <a:gdLst/>
              <a:ahLst/>
              <a:cxnLst/>
              <a:rect l="l" t="t" r="r" b="b"/>
              <a:pathLst>
                <a:path w="1561198" h="2804020" extrusionOk="0">
                  <a:moveTo>
                    <a:pt x="0" y="0"/>
                  </a:moveTo>
                  <a:lnTo>
                    <a:pt x="1561198" y="0"/>
                  </a:lnTo>
                  <a:lnTo>
                    <a:pt x="1561198" y="2804020"/>
                  </a:lnTo>
                  <a:lnTo>
                    <a:pt x="0" y="2804020"/>
                  </a:lnTo>
                  <a:close/>
                </a:path>
              </a:pathLst>
            </a:custGeom>
            <a:solidFill>
              <a:srgbClr val="FFFBE9"/>
            </a:solidFill>
            <a:ln>
              <a:noFill/>
            </a:ln>
          </p:spPr>
          <p:txBody>
            <a:bodyPr/>
            <a:lstStyle/>
            <a:p>
              <a:endParaRPr lang="en-US"/>
            </a:p>
          </p:txBody>
        </p:sp>
        <p:sp>
          <p:nvSpPr>
            <p:cNvPr id="254" name="Google Shape;254;p7"/>
            <p:cNvSpPr txBox="1"/>
            <p:nvPr/>
          </p:nvSpPr>
          <p:spPr>
            <a:xfrm>
              <a:off x="0" y="-47625"/>
              <a:ext cx="1561198" cy="285164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5" name="Google Shape;255;p7"/>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257" name="Google Shape;257;p7"/>
          <p:cNvSpPr/>
          <p:nvPr/>
        </p:nvSpPr>
        <p:spPr>
          <a:xfrm>
            <a:off x="5383050" y="255800"/>
            <a:ext cx="12699861" cy="9513754"/>
          </a:xfrm>
          <a:custGeom>
            <a:avLst/>
            <a:gdLst/>
            <a:ahLst/>
            <a:cxnLst/>
            <a:rect l="l" t="t" r="r" b="b"/>
            <a:pathLst>
              <a:path w="11415605" h="8912182" extrusionOk="0">
                <a:moveTo>
                  <a:pt x="0" y="0"/>
                </a:moveTo>
                <a:lnTo>
                  <a:pt x="11415605" y="0"/>
                </a:lnTo>
                <a:lnTo>
                  <a:pt x="11415605" y="8912182"/>
                </a:lnTo>
                <a:lnTo>
                  <a:pt x="0" y="8912182"/>
                </a:lnTo>
                <a:lnTo>
                  <a:pt x="0" y="0"/>
                </a:lnTo>
                <a:close/>
              </a:path>
            </a:pathLst>
          </a:custGeom>
          <a:blipFill rotWithShape="1">
            <a:blip r:embed="rId4">
              <a:alphaModFix/>
            </a:blip>
            <a:stretch>
              <a:fillRect/>
            </a:stretch>
          </a:blipFill>
          <a:ln>
            <a:noFill/>
          </a:ln>
        </p:spPr>
        <p:txBody>
          <a:bodyPr/>
          <a:lstStyle/>
          <a:p>
            <a:endParaRPr lang="en-US"/>
          </a:p>
        </p:txBody>
      </p:sp>
      <p:sp>
        <p:nvSpPr>
          <p:cNvPr id="258" name="Google Shape;258;p7"/>
          <p:cNvSpPr/>
          <p:nvPr/>
        </p:nvSpPr>
        <p:spPr>
          <a:xfrm>
            <a:off x="663847" y="6202675"/>
            <a:ext cx="1487469" cy="1344300"/>
          </a:xfrm>
          <a:custGeom>
            <a:avLst/>
            <a:gdLst/>
            <a:ahLst/>
            <a:cxnLst/>
            <a:rect l="l" t="t" r="r" b="b"/>
            <a:pathLst>
              <a:path w="1487469" h="1344300" extrusionOk="0">
                <a:moveTo>
                  <a:pt x="0" y="0"/>
                </a:moveTo>
                <a:lnTo>
                  <a:pt x="1487469" y="0"/>
                </a:lnTo>
                <a:lnTo>
                  <a:pt x="1487469" y="1344300"/>
                </a:lnTo>
                <a:lnTo>
                  <a:pt x="0" y="1344300"/>
                </a:lnTo>
                <a:lnTo>
                  <a:pt x="0" y="0"/>
                </a:lnTo>
                <a:close/>
              </a:path>
            </a:pathLst>
          </a:custGeom>
          <a:blipFill rotWithShape="1">
            <a:blip r:embed="rId5">
              <a:alphaModFix/>
            </a:blip>
            <a:stretch>
              <a:fillRect/>
            </a:stretch>
          </a:blipFill>
          <a:ln>
            <a:noFill/>
          </a:ln>
        </p:spPr>
        <p:txBody>
          <a:bodyPr/>
          <a:lstStyle/>
          <a:p>
            <a:endParaRPr lang="en-US"/>
          </a:p>
        </p:txBody>
      </p:sp>
      <p:sp>
        <p:nvSpPr>
          <p:cNvPr id="259" name="Google Shape;259;p7"/>
          <p:cNvSpPr txBox="1"/>
          <p:nvPr/>
        </p:nvSpPr>
        <p:spPr>
          <a:xfrm>
            <a:off x="663847" y="3984532"/>
            <a:ext cx="5006610" cy="1884825"/>
          </a:xfrm>
          <a:prstGeom prst="rect">
            <a:avLst/>
          </a:prstGeom>
          <a:noFill/>
          <a:ln>
            <a:noFill/>
          </a:ln>
        </p:spPr>
        <p:txBody>
          <a:bodyPr spcFirstLastPara="1" wrap="square" lIns="0" tIns="0" rIns="0" bIns="0" anchor="t" anchorCtr="0">
            <a:spAutoFit/>
          </a:bodyPr>
          <a:lstStyle/>
          <a:p>
            <a:pPr marL="0" marR="0" lvl="0" indent="0" algn="l" rtl="0">
              <a:lnSpc>
                <a:spcPct val="109998"/>
              </a:lnSpc>
              <a:spcBef>
                <a:spcPts val="0"/>
              </a:spcBef>
              <a:spcAft>
                <a:spcPts val="0"/>
              </a:spcAft>
              <a:buNone/>
            </a:pPr>
            <a:r>
              <a:rPr lang="en-US" sz="6661" b="1" i="0" u="none" strike="noStrike" cap="none">
                <a:solidFill>
                  <a:srgbClr val="6A02A2"/>
                </a:solidFill>
                <a:latin typeface="Roboto"/>
                <a:ea typeface="Roboto"/>
                <a:cs typeface="Roboto"/>
                <a:sym typeface="Roboto"/>
              </a:rPr>
              <a:t>Software Architecture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8"/>
          <p:cNvSpPr txBox="1"/>
          <p:nvPr/>
        </p:nvSpPr>
        <p:spPr>
          <a:xfrm>
            <a:off x="517025" y="3278600"/>
            <a:ext cx="5442300" cy="2153100"/>
          </a:xfrm>
          <a:prstGeom prst="rect">
            <a:avLst/>
          </a:prstGeom>
          <a:noFill/>
          <a:ln>
            <a:noFill/>
          </a:ln>
        </p:spPr>
        <p:txBody>
          <a:bodyPr spcFirstLastPara="1" wrap="square" lIns="0" tIns="0" rIns="0" bIns="0" anchor="t" anchorCtr="0">
            <a:spAutoFit/>
          </a:bodyPr>
          <a:lstStyle/>
          <a:p>
            <a:pPr marL="0" marR="0" lvl="0" indent="0" algn="l" rtl="0">
              <a:lnSpc>
                <a:spcPct val="109998"/>
              </a:lnSpc>
              <a:spcBef>
                <a:spcPts val="0"/>
              </a:spcBef>
              <a:spcAft>
                <a:spcPts val="0"/>
              </a:spcAft>
              <a:buNone/>
            </a:pPr>
            <a:r>
              <a:rPr lang="en-US" sz="6661" b="1" i="0" u="none" strike="noStrike" cap="none">
                <a:solidFill>
                  <a:srgbClr val="6A02A2"/>
                </a:solidFill>
                <a:latin typeface="Roboto"/>
                <a:ea typeface="Roboto"/>
                <a:cs typeface="Roboto"/>
                <a:sym typeface="Roboto"/>
              </a:rPr>
              <a:t>Development Environment</a:t>
            </a:r>
            <a:endParaRPr/>
          </a:p>
        </p:txBody>
      </p:sp>
      <p:sp>
        <p:nvSpPr>
          <p:cNvPr id="265" name="Google Shape;265;p8"/>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3">
              <a:alphaModFix/>
            </a:blip>
            <a:stretch>
              <a:fillRect l="-70115" t="-23064" r="-54684" b="-83610"/>
            </a:stretch>
          </a:blipFill>
          <a:ln>
            <a:noFill/>
          </a:ln>
        </p:spPr>
        <p:txBody>
          <a:bodyPr/>
          <a:lstStyle/>
          <a:p>
            <a:endParaRPr lang="en-US"/>
          </a:p>
        </p:txBody>
      </p:sp>
      <p:sp>
        <p:nvSpPr>
          <p:cNvPr id="267" name="Google Shape;267;p8"/>
          <p:cNvSpPr/>
          <p:nvPr/>
        </p:nvSpPr>
        <p:spPr>
          <a:xfrm>
            <a:off x="517037" y="5561126"/>
            <a:ext cx="4609979" cy="3115658"/>
          </a:xfrm>
          <a:custGeom>
            <a:avLst/>
            <a:gdLst/>
            <a:ahLst/>
            <a:cxnLst/>
            <a:rect l="l" t="t" r="r" b="b"/>
            <a:pathLst>
              <a:path w="4609979" h="3115658" extrusionOk="0">
                <a:moveTo>
                  <a:pt x="0" y="0"/>
                </a:moveTo>
                <a:lnTo>
                  <a:pt x="4609980" y="0"/>
                </a:lnTo>
                <a:lnTo>
                  <a:pt x="4609980" y="3115659"/>
                </a:lnTo>
                <a:lnTo>
                  <a:pt x="0" y="3115659"/>
                </a:lnTo>
                <a:lnTo>
                  <a:pt x="0" y="0"/>
                </a:lnTo>
                <a:close/>
              </a:path>
            </a:pathLst>
          </a:custGeom>
          <a:blipFill rotWithShape="1">
            <a:blip r:embed="rId4">
              <a:alphaModFix/>
            </a:blip>
            <a:stretch>
              <a:fillRect/>
            </a:stretch>
          </a:blipFill>
          <a:ln>
            <a:noFill/>
          </a:ln>
        </p:spPr>
        <p:txBody>
          <a:bodyPr/>
          <a:lstStyle/>
          <a:p>
            <a:endParaRPr lang="en-US"/>
          </a:p>
        </p:txBody>
      </p:sp>
      <p:pic>
        <p:nvPicPr>
          <p:cNvPr id="268" name="Google Shape;268;p8"/>
          <p:cNvPicPr preferRelativeResize="0"/>
          <p:nvPr/>
        </p:nvPicPr>
        <p:blipFill>
          <a:blip r:embed="rId5">
            <a:alphaModFix/>
          </a:blip>
          <a:stretch>
            <a:fillRect/>
          </a:stretch>
        </p:blipFill>
        <p:spPr>
          <a:xfrm>
            <a:off x="6954875" y="927975"/>
            <a:ext cx="3028950" cy="1514475"/>
          </a:xfrm>
          <a:prstGeom prst="rect">
            <a:avLst/>
          </a:prstGeom>
          <a:noFill/>
          <a:ln>
            <a:noFill/>
          </a:ln>
        </p:spPr>
      </p:pic>
      <p:pic>
        <p:nvPicPr>
          <p:cNvPr id="269" name="Google Shape;269;p8"/>
          <p:cNvPicPr preferRelativeResize="0"/>
          <p:nvPr/>
        </p:nvPicPr>
        <p:blipFill>
          <a:blip r:embed="rId6">
            <a:alphaModFix/>
          </a:blip>
          <a:stretch>
            <a:fillRect/>
          </a:stretch>
        </p:blipFill>
        <p:spPr>
          <a:xfrm>
            <a:off x="7652250" y="5924200"/>
            <a:ext cx="1872825" cy="1048775"/>
          </a:xfrm>
          <a:prstGeom prst="rect">
            <a:avLst/>
          </a:prstGeom>
          <a:noFill/>
          <a:ln>
            <a:noFill/>
          </a:ln>
        </p:spPr>
      </p:pic>
      <p:pic>
        <p:nvPicPr>
          <p:cNvPr id="270" name="Google Shape;270;p8"/>
          <p:cNvPicPr preferRelativeResize="0"/>
          <p:nvPr/>
        </p:nvPicPr>
        <p:blipFill>
          <a:blip r:embed="rId7">
            <a:alphaModFix/>
          </a:blip>
          <a:stretch>
            <a:fillRect/>
          </a:stretch>
        </p:blipFill>
        <p:spPr>
          <a:xfrm>
            <a:off x="7305248" y="4468551"/>
            <a:ext cx="2566825" cy="1283425"/>
          </a:xfrm>
          <a:prstGeom prst="rect">
            <a:avLst/>
          </a:prstGeom>
          <a:noFill/>
          <a:ln>
            <a:noFill/>
          </a:ln>
        </p:spPr>
      </p:pic>
      <p:pic>
        <p:nvPicPr>
          <p:cNvPr id="271" name="Google Shape;271;p8"/>
          <p:cNvPicPr preferRelativeResize="0"/>
          <p:nvPr/>
        </p:nvPicPr>
        <p:blipFill>
          <a:blip r:embed="rId8">
            <a:alphaModFix/>
          </a:blip>
          <a:stretch>
            <a:fillRect/>
          </a:stretch>
        </p:blipFill>
        <p:spPr>
          <a:xfrm>
            <a:off x="7007366" y="2178188"/>
            <a:ext cx="2857500" cy="1600200"/>
          </a:xfrm>
          <a:prstGeom prst="rect">
            <a:avLst/>
          </a:prstGeom>
          <a:noFill/>
          <a:ln>
            <a:noFill/>
          </a:ln>
        </p:spPr>
      </p:pic>
      <p:pic>
        <p:nvPicPr>
          <p:cNvPr id="272" name="Google Shape;272;p8"/>
          <p:cNvPicPr preferRelativeResize="0"/>
          <p:nvPr/>
        </p:nvPicPr>
        <p:blipFill>
          <a:blip r:embed="rId9">
            <a:alphaModFix/>
          </a:blip>
          <a:stretch>
            <a:fillRect/>
          </a:stretch>
        </p:blipFill>
        <p:spPr>
          <a:xfrm>
            <a:off x="7080861" y="8574925"/>
            <a:ext cx="3119875" cy="923850"/>
          </a:xfrm>
          <a:prstGeom prst="rect">
            <a:avLst/>
          </a:prstGeom>
          <a:noFill/>
          <a:ln>
            <a:noFill/>
          </a:ln>
        </p:spPr>
      </p:pic>
      <p:pic>
        <p:nvPicPr>
          <p:cNvPr id="273" name="Google Shape;273;p8"/>
          <p:cNvPicPr preferRelativeResize="0"/>
          <p:nvPr/>
        </p:nvPicPr>
        <p:blipFill>
          <a:blip r:embed="rId10">
            <a:alphaModFix/>
          </a:blip>
          <a:stretch>
            <a:fillRect/>
          </a:stretch>
        </p:blipFill>
        <p:spPr>
          <a:xfrm>
            <a:off x="7007375" y="7145201"/>
            <a:ext cx="3162586" cy="1048775"/>
          </a:xfrm>
          <a:prstGeom prst="rect">
            <a:avLst/>
          </a:prstGeom>
          <a:noFill/>
          <a:ln>
            <a:noFill/>
          </a:ln>
        </p:spPr>
      </p:pic>
      <p:pic>
        <p:nvPicPr>
          <p:cNvPr id="274" name="Google Shape;274;p8"/>
          <p:cNvPicPr preferRelativeResize="0"/>
          <p:nvPr/>
        </p:nvPicPr>
        <p:blipFill>
          <a:blip r:embed="rId11">
            <a:alphaModFix/>
          </a:blip>
          <a:stretch>
            <a:fillRect/>
          </a:stretch>
        </p:blipFill>
        <p:spPr>
          <a:xfrm>
            <a:off x="6661023" y="3417525"/>
            <a:ext cx="2245100" cy="1122550"/>
          </a:xfrm>
          <a:prstGeom prst="rect">
            <a:avLst/>
          </a:prstGeom>
          <a:noFill/>
          <a:ln>
            <a:noFill/>
          </a:ln>
        </p:spPr>
      </p:pic>
      <p:pic>
        <p:nvPicPr>
          <p:cNvPr id="275" name="Google Shape;275;p8"/>
          <p:cNvPicPr preferRelativeResize="0"/>
          <p:nvPr/>
        </p:nvPicPr>
        <p:blipFill>
          <a:blip r:embed="rId12">
            <a:alphaModFix/>
          </a:blip>
          <a:stretch>
            <a:fillRect/>
          </a:stretch>
        </p:blipFill>
        <p:spPr>
          <a:xfrm>
            <a:off x="9067675" y="3467300"/>
            <a:ext cx="1133050" cy="1224075"/>
          </a:xfrm>
          <a:prstGeom prst="rect">
            <a:avLst/>
          </a:prstGeom>
          <a:noFill/>
          <a:ln>
            <a:noFill/>
          </a:ln>
        </p:spPr>
      </p:pic>
      <p:sp>
        <p:nvSpPr>
          <p:cNvPr id="276" name="Google Shape;276;p8"/>
          <p:cNvSpPr txBox="1"/>
          <p:nvPr/>
        </p:nvSpPr>
        <p:spPr>
          <a:xfrm>
            <a:off x="10545600" y="1446300"/>
            <a:ext cx="6762300" cy="7784700"/>
          </a:xfrm>
          <a:prstGeom prst="rect">
            <a:avLst/>
          </a:prstGeom>
          <a:noFill/>
          <a:ln>
            <a:noFill/>
          </a:ln>
        </p:spPr>
        <p:txBody>
          <a:bodyPr spcFirstLastPara="1" wrap="square" lIns="0" tIns="0" rIns="0" bIns="0" anchor="t" anchorCtr="0">
            <a:spAutoFit/>
          </a:bodyPr>
          <a:lstStyle/>
          <a:p>
            <a:pPr marL="457200" marR="0" lvl="0" indent="-417512" algn="l" rtl="0">
              <a:lnSpc>
                <a:spcPct val="140000"/>
              </a:lnSpc>
              <a:spcBef>
                <a:spcPts val="0"/>
              </a:spcBef>
              <a:spcAft>
                <a:spcPts val="0"/>
              </a:spcAft>
              <a:buSzPts val="2975"/>
              <a:buChar char="❖"/>
            </a:pPr>
            <a:r>
              <a:rPr lang="en-US" sz="2975" b="1"/>
              <a:t>Main code environment</a:t>
            </a:r>
            <a:endParaRPr sz="2975" b="1"/>
          </a:p>
          <a:p>
            <a:pPr marL="0" marR="0" lvl="0" indent="0" algn="l" rtl="0">
              <a:lnSpc>
                <a:spcPct val="140000"/>
              </a:lnSpc>
              <a:spcBef>
                <a:spcPts val="0"/>
              </a:spcBef>
              <a:spcAft>
                <a:spcPts val="0"/>
              </a:spcAft>
              <a:buNone/>
            </a:pPr>
            <a:endParaRPr sz="2975" b="1"/>
          </a:p>
          <a:p>
            <a:pPr marL="0" marR="0" lvl="0" indent="0" algn="l" rtl="0">
              <a:lnSpc>
                <a:spcPct val="140000"/>
              </a:lnSpc>
              <a:spcBef>
                <a:spcPts val="0"/>
              </a:spcBef>
              <a:spcAft>
                <a:spcPts val="0"/>
              </a:spcAft>
              <a:buNone/>
            </a:pPr>
            <a:endParaRPr sz="2975" b="1"/>
          </a:p>
          <a:p>
            <a:pPr marL="457200" marR="0" lvl="0" indent="-417512" algn="l" rtl="0">
              <a:lnSpc>
                <a:spcPct val="140000"/>
              </a:lnSpc>
              <a:spcBef>
                <a:spcPts val="0"/>
              </a:spcBef>
              <a:spcAft>
                <a:spcPts val="0"/>
              </a:spcAft>
              <a:buSzPts val="2975"/>
              <a:buChar char="❖"/>
            </a:pPr>
            <a:r>
              <a:rPr lang="en-US" sz="2975" b="1"/>
              <a:t>Server backend and Database</a:t>
            </a:r>
            <a:endParaRPr sz="2975" b="1"/>
          </a:p>
          <a:p>
            <a:pPr marL="0" marR="0" lvl="0" indent="0" algn="l" rtl="0">
              <a:lnSpc>
                <a:spcPct val="200000"/>
              </a:lnSpc>
              <a:spcBef>
                <a:spcPts val="0"/>
              </a:spcBef>
              <a:spcAft>
                <a:spcPts val="0"/>
              </a:spcAft>
              <a:buNone/>
            </a:pPr>
            <a:endParaRPr sz="2975" b="1"/>
          </a:p>
          <a:p>
            <a:pPr marL="457200" marR="0" lvl="0" indent="-417512" algn="l" rtl="0">
              <a:lnSpc>
                <a:spcPct val="140000"/>
              </a:lnSpc>
              <a:spcBef>
                <a:spcPts val="0"/>
              </a:spcBef>
              <a:spcAft>
                <a:spcPts val="0"/>
              </a:spcAft>
              <a:buSzPts val="2975"/>
              <a:buChar char="❖"/>
            </a:pPr>
            <a:r>
              <a:rPr lang="en-US" sz="2975" b="1"/>
              <a:t>Scrum Software</a:t>
            </a:r>
            <a:endParaRPr sz="2975" b="1"/>
          </a:p>
          <a:p>
            <a:pPr marL="914400" marR="0" lvl="0" indent="0" algn="l" rtl="0">
              <a:lnSpc>
                <a:spcPct val="140000"/>
              </a:lnSpc>
              <a:spcBef>
                <a:spcPts val="0"/>
              </a:spcBef>
              <a:spcAft>
                <a:spcPts val="0"/>
              </a:spcAft>
              <a:buNone/>
            </a:pPr>
            <a:endParaRPr sz="2975" b="1"/>
          </a:p>
          <a:p>
            <a:pPr marL="914400" marR="0" lvl="0" indent="0" algn="l" rtl="0">
              <a:lnSpc>
                <a:spcPct val="140000"/>
              </a:lnSpc>
              <a:spcBef>
                <a:spcPts val="0"/>
              </a:spcBef>
              <a:spcAft>
                <a:spcPts val="0"/>
              </a:spcAft>
              <a:buNone/>
            </a:pPr>
            <a:endParaRPr sz="2975" b="1"/>
          </a:p>
          <a:p>
            <a:pPr marL="457200" marR="0" lvl="0" indent="-417512" algn="l" rtl="0">
              <a:lnSpc>
                <a:spcPct val="140000"/>
              </a:lnSpc>
              <a:spcBef>
                <a:spcPts val="0"/>
              </a:spcBef>
              <a:spcAft>
                <a:spcPts val="0"/>
              </a:spcAft>
              <a:buSzPts val="2975"/>
              <a:buChar char="❖"/>
            </a:pPr>
            <a:r>
              <a:rPr lang="en-US" sz="2975" b="1"/>
              <a:t>Source Control and Sharing</a:t>
            </a:r>
            <a:endParaRPr sz="2975" b="1"/>
          </a:p>
          <a:p>
            <a:pPr marL="914400" marR="0" lvl="0" indent="0" algn="l" rtl="0">
              <a:lnSpc>
                <a:spcPct val="140000"/>
              </a:lnSpc>
              <a:spcBef>
                <a:spcPts val="0"/>
              </a:spcBef>
              <a:spcAft>
                <a:spcPts val="0"/>
              </a:spcAft>
              <a:buNone/>
            </a:pPr>
            <a:endParaRPr sz="2975" b="1"/>
          </a:p>
          <a:p>
            <a:pPr marL="914400" marR="0" lvl="0" indent="0" algn="l" rtl="0">
              <a:lnSpc>
                <a:spcPct val="140000"/>
              </a:lnSpc>
              <a:spcBef>
                <a:spcPts val="0"/>
              </a:spcBef>
              <a:spcAft>
                <a:spcPts val="0"/>
              </a:spcAft>
              <a:buNone/>
            </a:pPr>
            <a:endParaRPr sz="2975" b="1"/>
          </a:p>
          <a:p>
            <a:pPr marL="457200" marR="0" lvl="0" indent="-417512" algn="l" rtl="0">
              <a:lnSpc>
                <a:spcPct val="140000"/>
              </a:lnSpc>
              <a:spcBef>
                <a:spcPts val="0"/>
              </a:spcBef>
              <a:spcAft>
                <a:spcPts val="0"/>
              </a:spcAft>
              <a:buSzPts val="2975"/>
              <a:buChar char="❖"/>
            </a:pPr>
            <a:r>
              <a:rPr lang="en-US" sz="2975" b="1"/>
              <a:t>Smartphone Emulation for testing</a:t>
            </a:r>
            <a:endParaRPr sz="2975"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9"/>
          <p:cNvSpPr/>
          <p:nvPr/>
        </p:nvSpPr>
        <p:spPr>
          <a:xfrm>
            <a:off x="0" y="0"/>
            <a:ext cx="121834" cy="10287000"/>
          </a:xfrm>
          <a:prstGeom prst="rect">
            <a:avLst/>
          </a:prstGeom>
          <a:solidFill>
            <a:srgbClr val="CDA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1654175" y="1955501"/>
            <a:ext cx="14825454" cy="8215685"/>
          </a:xfrm>
          <a:custGeom>
            <a:avLst/>
            <a:gdLst/>
            <a:ahLst/>
            <a:cxnLst/>
            <a:rect l="l" t="t" r="r" b="b"/>
            <a:pathLst>
              <a:path w="14255244" h="7750646" extrusionOk="0">
                <a:moveTo>
                  <a:pt x="0" y="0"/>
                </a:moveTo>
                <a:lnTo>
                  <a:pt x="14255244" y="0"/>
                </a:lnTo>
                <a:lnTo>
                  <a:pt x="14255244" y="7750645"/>
                </a:lnTo>
                <a:lnTo>
                  <a:pt x="0" y="7750645"/>
                </a:lnTo>
                <a:lnTo>
                  <a:pt x="0" y="0"/>
                </a:lnTo>
                <a:close/>
              </a:path>
            </a:pathLst>
          </a:custGeom>
          <a:blipFill rotWithShape="1">
            <a:blip r:embed="rId3">
              <a:alphaModFix/>
            </a:blip>
            <a:stretch>
              <a:fillRect/>
            </a:stretch>
          </a:blipFill>
          <a:ln>
            <a:noFill/>
          </a:ln>
        </p:spPr>
        <p:txBody>
          <a:bodyPr/>
          <a:lstStyle/>
          <a:p>
            <a:endParaRPr lang="en-US"/>
          </a:p>
        </p:txBody>
      </p:sp>
      <p:sp>
        <p:nvSpPr>
          <p:cNvPr id="283" name="Google Shape;283;p9"/>
          <p:cNvSpPr txBox="1"/>
          <p:nvPr/>
        </p:nvSpPr>
        <p:spPr>
          <a:xfrm>
            <a:off x="3706027" y="826949"/>
            <a:ext cx="10875945" cy="1128539"/>
          </a:xfrm>
          <a:prstGeom prst="rect">
            <a:avLst/>
          </a:prstGeom>
          <a:noFill/>
          <a:ln>
            <a:noFill/>
          </a:ln>
        </p:spPr>
        <p:txBody>
          <a:bodyPr spcFirstLastPara="1" wrap="square" lIns="0" tIns="0" rIns="0" bIns="0" anchor="t" anchorCtr="0">
            <a:spAutoFit/>
          </a:bodyPr>
          <a:lstStyle/>
          <a:p>
            <a:pPr marL="0" marR="0" lvl="0" indent="0" algn="ctr" rtl="0">
              <a:lnSpc>
                <a:spcPct val="109998"/>
              </a:lnSpc>
              <a:spcBef>
                <a:spcPts val="0"/>
              </a:spcBef>
              <a:spcAft>
                <a:spcPts val="0"/>
              </a:spcAft>
              <a:buNone/>
            </a:pPr>
            <a:r>
              <a:rPr lang="en-US" sz="7861" b="1" i="0" u="none" strike="noStrike" cap="none">
                <a:solidFill>
                  <a:srgbClr val="6A02A2"/>
                </a:solidFill>
                <a:latin typeface="Roboto"/>
                <a:ea typeface="Roboto"/>
                <a:cs typeface="Roboto"/>
                <a:sym typeface="Roboto"/>
              </a:rPr>
              <a:t>Database Design</a:t>
            </a:r>
            <a:endParaRPr/>
          </a:p>
        </p:txBody>
      </p:sp>
      <p:sp>
        <p:nvSpPr>
          <p:cNvPr id="284" name="Google Shape;284;p9"/>
          <p:cNvSpPr/>
          <p:nvPr/>
        </p:nvSpPr>
        <p:spPr>
          <a:xfrm>
            <a:off x="17170499" y="255804"/>
            <a:ext cx="916976" cy="841575"/>
          </a:xfrm>
          <a:custGeom>
            <a:avLst/>
            <a:gdLst/>
            <a:ahLst/>
            <a:cxnLst/>
            <a:rect l="l" t="t" r="r" b="b"/>
            <a:pathLst>
              <a:path w="916976" h="841575" extrusionOk="0">
                <a:moveTo>
                  <a:pt x="0" y="0"/>
                </a:moveTo>
                <a:lnTo>
                  <a:pt x="916976" y="0"/>
                </a:lnTo>
                <a:lnTo>
                  <a:pt x="916976" y="841574"/>
                </a:lnTo>
                <a:lnTo>
                  <a:pt x="0" y="841574"/>
                </a:lnTo>
                <a:lnTo>
                  <a:pt x="0" y="0"/>
                </a:lnTo>
                <a:close/>
              </a:path>
            </a:pathLst>
          </a:custGeom>
          <a:blipFill rotWithShape="1">
            <a:blip r:embed="rId4">
              <a:alphaModFix/>
            </a:blip>
            <a:stretch>
              <a:fillRect l="-70115" t="-23064" r="-54684" b="-83610"/>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1215</Words>
  <Application>Microsoft Office PowerPoint</Application>
  <PresentationFormat>Custom</PresentationFormat>
  <Paragraphs>113</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DM Sans</vt:lpstr>
      <vt:lpstr>Lato</vt:lpstr>
      <vt:lpstr>Times New Roman</vt:lpstr>
      <vt:lpstr>Roboto</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Chinagolum Osasah</cp:lastModifiedBy>
  <cp:revision>1</cp:revision>
  <dcterms:created xsi:type="dcterms:W3CDTF">2006-08-16T00:00:00Z</dcterms:created>
  <dcterms:modified xsi:type="dcterms:W3CDTF">2023-11-01T22:54:00Z</dcterms:modified>
</cp:coreProperties>
</file>